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02" r:id="rId3"/>
    <p:sldId id="475" r:id="rId4"/>
    <p:sldId id="476" r:id="rId5"/>
    <p:sldId id="477" r:id="rId6"/>
    <p:sldId id="478" r:id="rId7"/>
    <p:sldId id="480" r:id="rId8"/>
    <p:sldId id="479" r:id="rId9"/>
    <p:sldId id="362" r:id="rId10"/>
    <p:sldId id="453" r:id="rId11"/>
    <p:sldId id="439" r:id="rId12"/>
    <p:sldId id="440" r:id="rId13"/>
    <p:sldId id="433" r:id="rId14"/>
    <p:sldId id="434" r:id="rId15"/>
    <p:sldId id="435" r:id="rId16"/>
    <p:sldId id="465" r:id="rId17"/>
    <p:sldId id="441" r:id="rId18"/>
    <p:sldId id="442" r:id="rId19"/>
    <p:sldId id="474" r:id="rId20"/>
    <p:sldId id="471" r:id="rId21"/>
    <p:sldId id="472" r:id="rId22"/>
    <p:sldId id="473" r:id="rId23"/>
    <p:sldId id="449" r:id="rId24"/>
    <p:sldId id="436" r:id="rId25"/>
    <p:sldId id="301" r:id="rId26"/>
  </p:sldIdLst>
  <p:sldSz cx="12192000" cy="6858000"/>
  <p:notesSz cx="12192000" cy="6858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4" userDrawn="1">
          <p15:clr>
            <a:srgbClr val="A4A3A4"/>
          </p15:clr>
        </p15:guide>
        <p15:guide id="2" pos="220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7246"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4" d="100"/>
          <a:sy n="104" d="100"/>
        </p:scale>
        <p:origin x="834" y="114"/>
      </p:cViewPr>
      <p:guideLst>
        <p:guide orient="horz" pos="2884"/>
        <p:guide pos="220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63.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BE8CD7D-0742-4322-B9A4-11BE1F8FB1A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B6FB514-8521-4D9E-BB3A-2ACD3555FA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82218" y="746252"/>
            <a:ext cx="10627563" cy="391159"/>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2190178" y="5486400"/>
            <a:ext cx="1075564" cy="215444"/>
          </a:xfrm>
          <a:prstGeom prst="rect">
            <a:avLst/>
          </a:prstGeom>
        </p:spPr>
        <p:txBody>
          <a:bodyPr lIns="0" tIns="0" rIns="0" bIns="0"/>
          <a:lstStyle>
            <a:lvl1pPr marL="12700" algn="l" defTabSz="914400" rtl="0" eaLnBrk="1" latinLnBrk="0" hangingPunct="1">
              <a:lnSpc>
                <a:spcPct val="100000"/>
              </a:lnSpc>
              <a:spcBef>
                <a:spcPts val="185"/>
              </a:spcBef>
              <a:defRPr lang="en-US" sz="1400" b="0" i="0" kern="1200" spc="-10" smtClean="0">
                <a:solidFill>
                  <a:srgbClr val="767070"/>
                </a:solidFill>
                <a:latin typeface="微软雅黑" panose="020B0503020204020204" charset="-122"/>
                <a:ea typeface="+mn-ea"/>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6" name="Holder 6"/>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sz="1800" b="0" i="0">
                <a:solidFill>
                  <a:schemeClr val="tx1"/>
                </a:solidFill>
                <a:latin typeface="Georgia" panose="02040502050405020303"/>
                <a:cs typeface="Georgia" panose="02040502050405020303"/>
              </a:defRPr>
            </a:lvl1pPr>
          </a:lstStyle>
          <a:p/>
        </p:txBody>
      </p:sp>
      <p:sp>
        <p:nvSpPr>
          <p:cNvPr id="4" name="Holder 4"/>
          <p:cNvSpPr>
            <a:spLocks noGrp="1"/>
          </p:cNvSpPr>
          <p:nvPr>
            <p:ph type="ftr" sz="quarter" idx="5"/>
          </p:nvPr>
        </p:nvSpPr>
        <p:spPr>
          <a:xfrm>
            <a:off x="2190178" y="54864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6" name="Holder 6"/>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a:xfrm>
            <a:off x="2190178" y="54864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7" name="Holder 7"/>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5" name="Holder 5"/>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57400" y="60198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3" name="Holder 3"/>
          <p:cNvSpPr>
            <a:spLocks noGrp="1"/>
          </p:cNvSpPr>
          <p:nvPr>
            <p:ph type="dt" sz="half" idx="6"/>
          </p:nvPr>
        </p:nvSpPr>
        <p:spPr>
          <a:xfrm>
            <a:off x="7239000" y="6127522"/>
            <a:ext cx="1184909"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spc="-5" dirty="0"/>
              <a:t>Methodology</a:t>
            </a:r>
            <a:endParaRPr spc="-5" dirty="0"/>
          </a:p>
        </p:txBody>
      </p:sp>
      <p:sp>
        <p:nvSpPr>
          <p:cNvPr id="4" name="Holder 4"/>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0.png"/><Relationship Id="rId14" Type="http://schemas.openxmlformats.org/officeDocument/2006/relationships/image" Target="../media/image9.png"/><Relationship Id="rId13" Type="http://schemas.openxmlformats.org/officeDocument/2006/relationships/image" Target="../media/image8.png"/><Relationship Id="rId12" Type="http://schemas.openxmlformats.org/officeDocument/2006/relationships/image" Target="../media/image7.png"/><Relationship Id="rId11" Type="http://schemas.openxmlformats.org/officeDocument/2006/relationships/image" Target="../media/image6.png"/><Relationship Id="rId10" Type="http://schemas.openxmlformats.org/officeDocument/2006/relationships/image" Target="../media/image5.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833877" y="6142482"/>
            <a:ext cx="6564630" cy="0"/>
          </a:xfrm>
          <a:custGeom>
            <a:avLst/>
            <a:gdLst/>
            <a:ahLst/>
            <a:cxnLst/>
            <a:rect l="l" t="t" r="r" b="b"/>
            <a:pathLst>
              <a:path w="6564630">
                <a:moveTo>
                  <a:pt x="0" y="0"/>
                </a:moveTo>
                <a:lnTo>
                  <a:pt x="6564503" y="0"/>
                </a:lnTo>
              </a:path>
            </a:pathLst>
          </a:custGeom>
          <a:ln w="19812">
            <a:solidFill>
              <a:srgbClr val="D9D9D9"/>
            </a:solidFill>
          </a:ln>
        </p:spPr>
        <p:txBody>
          <a:bodyPr wrap="square" lIns="0" tIns="0" rIns="0" bIns="0" rtlCol="0"/>
          <a:lstStyle/>
          <a:p/>
        </p:txBody>
      </p:sp>
      <p:pic>
        <p:nvPicPr>
          <p:cNvPr id="17" name="bg object 17"/>
          <p:cNvPicPr/>
          <p:nvPr/>
        </p:nvPicPr>
        <p:blipFill>
          <a:blip r:embed="rId6" cstate="print"/>
          <a:stretch>
            <a:fillRect/>
          </a:stretch>
        </p:blipFill>
        <p:spPr>
          <a:xfrm>
            <a:off x="9752703" y="398377"/>
            <a:ext cx="1958409" cy="470097"/>
          </a:xfrm>
          <a:prstGeom prst="rect">
            <a:avLst/>
          </a:prstGeom>
        </p:spPr>
      </p:pic>
      <p:pic>
        <p:nvPicPr>
          <p:cNvPr id="18" name="bg object 18"/>
          <p:cNvPicPr/>
          <p:nvPr/>
        </p:nvPicPr>
        <p:blipFill>
          <a:blip r:embed="rId7" cstate="print"/>
          <a:stretch>
            <a:fillRect/>
          </a:stretch>
        </p:blipFill>
        <p:spPr>
          <a:xfrm>
            <a:off x="9292136" y="243361"/>
            <a:ext cx="95639" cy="137466"/>
          </a:xfrm>
          <a:prstGeom prst="rect">
            <a:avLst/>
          </a:prstGeom>
        </p:spPr>
      </p:pic>
      <p:sp>
        <p:nvSpPr>
          <p:cNvPr id="19" name="bg object 19"/>
          <p:cNvSpPr/>
          <p:nvPr/>
        </p:nvSpPr>
        <p:spPr>
          <a:xfrm>
            <a:off x="9101392" y="371792"/>
            <a:ext cx="476884" cy="471170"/>
          </a:xfrm>
          <a:custGeom>
            <a:avLst/>
            <a:gdLst/>
            <a:ahLst/>
            <a:cxnLst/>
            <a:rect l="l" t="t" r="r" b="b"/>
            <a:pathLst>
              <a:path w="476884" h="471169">
                <a:moveTo>
                  <a:pt x="476592" y="235318"/>
                </a:moveTo>
                <a:lnTo>
                  <a:pt x="471754" y="187871"/>
                </a:lnTo>
                <a:lnTo>
                  <a:pt x="457873" y="143700"/>
                </a:lnTo>
                <a:lnTo>
                  <a:pt x="435914" y="103720"/>
                </a:lnTo>
                <a:lnTo>
                  <a:pt x="406831" y="68897"/>
                </a:lnTo>
                <a:lnTo>
                  <a:pt x="371563" y="40170"/>
                </a:lnTo>
                <a:lnTo>
                  <a:pt x="331089" y="18491"/>
                </a:lnTo>
                <a:lnTo>
                  <a:pt x="286346" y="4775"/>
                </a:lnTo>
                <a:lnTo>
                  <a:pt x="238290" y="0"/>
                </a:lnTo>
                <a:lnTo>
                  <a:pt x="190309" y="4775"/>
                </a:lnTo>
                <a:lnTo>
                  <a:pt x="145605" y="18491"/>
                </a:lnTo>
                <a:lnTo>
                  <a:pt x="105130" y="40170"/>
                </a:lnTo>
                <a:lnTo>
                  <a:pt x="69850" y="68897"/>
                </a:lnTo>
                <a:lnTo>
                  <a:pt x="40741" y="103720"/>
                </a:lnTo>
                <a:lnTo>
                  <a:pt x="18745" y="143700"/>
                </a:lnTo>
                <a:lnTo>
                  <a:pt x="4838" y="187871"/>
                </a:lnTo>
                <a:lnTo>
                  <a:pt x="0" y="235318"/>
                </a:lnTo>
                <a:lnTo>
                  <a:pt x="4838" y="282676"/>
                </a:lnTo>
                <a:lnTo>
                  <a:pt x="18745" y="326821"/>
                </a:lnTo>
                <a:lnTo>
                  <a:pt x="40741" y="366788"/>
                </a:lnTo>
                <a:lnTo>
                  <a:pt x="66090" y="397154"/>
                </a:lnTo>
                <a:lnTo>
                  <a:pt x="105498" y="430987"/>
                </a:lnTo>
                <a:lnTo>
                  <a:pt x="145846" y="452678"/>
                </a:lnTo>
                <a:lnTo>
                  <a:pt x="190423" y="466382"/>
                </a:lnTo>
                <a:lnTo>
                  <a:pt x="238290" y="471157"/>
                </a:lnTo>
                <a:lnTo>
                  <a:pt x="286169" y="466382"/>
                </a:lnTo>
                <a:lnTo>
                  <a:pt x="330784" y="452678"/>
                </a:lnTo>
                <a:lnTo>
                  <a:pt x="371170" y="430987"/>
                </a:lnTo>
                <a:lnTo>
                  <a:pt x="406361" y="402259"/>
                </a:lnTo>
                <a:lnTo>
                  <a:pt x="406742" y="401802"/>
                </a:lnTo>
                <a:lnTo>
                  <a:pt x="435914" y="366915"/>
                </a:lnTo>
                <a:lnTo>
                  <a:pt x="457873" y="326936"/>
                </a:lnTo>
                <a:lnTo>
                  <a:pt x="471754" y="282752"/>
                </a:lnTo>
                <a:lnTo>
                  <a:pt x="476592" y="235318"/>
                </a:lnTo>
                <a:close/>
              </a:path>
            </a:pathLst>
          </a:custGeom>
          <a:solidFill>
            <a:srgbClr val="006940"/>
          </a:solidFill>
        </p:spPr>
        <p:txBody>
          <a:bodyPr wrap="square" lIns="0" tIns="0" rIns="0" bIns="0" rtlCol="0"/>
          <a:lstStyle/>
          <a:p/>
        </p:txBody>
      </p:sp>
      <p:sp>
        <p:nvSpPr>
          <p:cNvPr id="20" name="bg object 20"/>
          <p:cNvSpPr/>
          <p:nvPr/>
        </p:nvSpPr>
        <p:spPr>
          <a:xfrm>
            <a:off x="9140395" y="410341"/>
            <a:ext cx="398780" cy="393700"/>
          </a:xfrm>
          <a:custGeom>
            <a:avLst/>
            <a:gdLst/>
            <a:ahLst/>
            <a:cxnLst/>
            <a:rect l="l" t="t" r="r" b="b"/>
            <a:pathLst>
              <a:path w="398779" h="393700">
                <a:moveTo>
                  <a:pt x="199293" y="0"/>
                </a:moveTo>
                <a:lnTo>
                  <a:pt x="153597" y="5206"/>
                </a:lnTo>
                <a:lnTo>
                  <a:pt x="111649" y="20031"/>
                </a:lnTo>
                <a:lnTo>
                  <a:pt x="74646" y="43283"/>
                </a:lnTo>
                <a:lnTo>
                  <a:pt x="43782" y="73773"/>
                </a:lnTo>
                <a:lnTo>
                  <a:pt x="20256" y="110310"/>
                </a:lnTo>
                <a:lnTo>
                  <a:pt x="5263" y="151702"/>
                </a:lnTo>
                <a:lnTo>
                  <a:pt x="0" y="196760"/>
                </a:lnTo>
                <a:lnTo>
                  <a:pt x="5263" y="241901"/>
                </a:lnTo>
                <a:lnTo>
                  <a:pt x="20256" y="283326"/>
                </a:lnTo>
                <a:lnTo>
                  <a:pt x="43783" y="319858"/>
                </a:lnTo>
                <a:lnTo>
                  <a:pt x="74646" y="350320"/>
                </a:lnTo>
                <a:lnTo>
                  <a:pt x="111650" y="373536"/>
                </a:lnTo>
                <a:lnTo>
                  <a:pt x="153598" y="388328"/>
                </a:lnTo>
                <a:lnTo>
                  <a:pt x="199294" y="393520"/>
                </a:lnTo>
                <a:lnTo>
                  <a:pt x="244989" y="388328"/>
                </a:lnTo>
                <a:lnTo>
                  <a:pt x="286937" y="373536"/>
                </a:lnTo>
                <a:lnTo>
                  <a:pt x="323941" y="350320"/>
                </a:lnTo>
                <a:lnTo>
                  <a:pt x="354804" y="319858"/>
                </a:lnTo>
                <a:lnTo>
                  <a:pt x="378331" y="283326"/>
                </a:lnTo>
                <a:lnTo>
                  <a:pt x="393324" y="241901"/>
                </a:lnTo>
                <a:lnTo>
                  <a:pt x="398587" y="196760"/>
                </a:lnTo>
                <a:lnTo>
                  <a:pt x="393324" y="151619"/>
                </a:lnTo>
                <a:lnTo>
                  <a:pt x="378331" y="110194"/>
                </a:lnTo>
                <a:lnTo>
                  <a:pt x="354804" y="73662"/>
                </a:lnTo>
                <a:lnTo>
                  <a:pt x="323941" y="43200"/>
                </a:lnTo>
                <a:lnTo>
                  <a:pt x="286937" y="19984"/>
                </a:lnTo>
                <a:lnTo>
                  <a:pt x="244989" y="5192"/>
                </a:lnTo>
                <a:lnTo>
                  <a:pt x="199293" y="0"/>
                </a:lnTo>
                <a:close/>
              </a:path>
            </a:pathLst>
          </a:custGeom>
          <a:solidFill>
            <a:srgbClr val="FFFFFF"/>
          </a:solidFill>
        </p:spPr>
        <p:txBody>
          <a:bodyPr wrap="square" lIns="0" tIns="0" rIns="0" bIns="0" rtlCol="0"/>
          <a:lstStyle/>
          <a:p/>
        </p:txBody>
      </p:sp>
      <p:pic>
        <p:nvPicPr>
          <p:cNvPr id="21" name="bg object 21"/>
          <p:cNvPicPr/>
          <p:nvPr/>
        </p:nvPicPr>
        <p:blipFill>
          <a:blip r:embed="rId8" cstate="print"/>
          <a:stretch>
            <a:fillRect/>
          </a:stretch>
        </p:blipFill>
        <p:spPr>
          <a:xfrm>
            <a:off x="9144460" y="414433"/>
            <a:ext cx="174390" cy="172727"/>
          </a:xfrm>
          <a:prstGeom prst="rect">
            <a:avLst/>
          </a:prstGeom>
        </p:spPr>
      </p:pic>
      <p:pic>
        <p:nvPicPr>
          <p:cNvPr id="22" name="bg object 22"/>
          <p:cNvPicPr/>
          <p:nvPr/>
        </p:nvPicPr>
        <p:blipFill>
          <a:blip r:embed="rId9" cstate="print"/>
          <a:stretch>
            <a:fillRect/>
          </a:stretch>
        </p:blipFill>
        <p:spPr>
          <a:xfrm>
            <a:off x="9144518" y="627575"/>
            <a:ext cx="174867" cy="172239"/>
          </a:xfrm>
          <a:prstGeom prst="rect">
            <a:avLst/>
          </a:prstGeom>
        </p:spPr>
      </p:pic>
      <p:pic>
        <p:nvPicPr>
          <p:cNvPr id="23" name="bg object 23"/>
          <p:cNvPicPr/>
          <p:nvPr/>
        </p:nvPicPr>
        <p:blipFill>
          <a:blip r:embed="rId10" cstate="print"/>
          <a:stretch>
            <a:fillRect/>
          </a:stretch>
        </p:blipFill>
        <p:spPr>
          <a:xfrm>
            <a:off x="9360527" y="627044"/>
            <a:ext cx="174400" cy="172712"/>
          </a:xfrm>
          <a:prstGeom prst="rect">
            <a:avLst/>
          </a:prstGeom>
        </p:spPr>
      </p:pic>
      <p:pic>
        <p:nvPicPr>
          <p:cNvPr id="24" name="bg object 24"/>
          <p:cNvPicPr/>
          <p:nvPr/>
        </p:nvPicPr>
        <p:blipFill>
          <a:blip r:embed="rId11" cstate="print"/>
          <a:stretch>
            <a:fillRect/>
          </a:stretch>
        </p:blipFill>
        <p:spPr>
          <a:xfrm>
            <a:off x="9359992" y="414382"/>
            <a:ext cx="174868" cy="172245"/>
          </a:xfrm>
          <a:prstGeom prst="rect">
            <a:avLst/>
          </a:prstGeom>
        </p:spPr>
      </p:pic>
      <p:sp>
        <p:nvSpPr>
          <p:cNvPr id="25" name="bg object 25"/>
          <p:cNvSpPr/>
          <p:nvPr/>
        </p:nvSpPr>
        <p:spPr>
          <a:xfrm>
            <a:off x="9577720" y="585299"/>
            <a:ext cx="62865" cy="44450"/>
          </a:xfrm>
          <a:custGeom>
            <a:avLst/>
            <a:gdLst/>
            <a:ahLst/>
            <a:cxnLst/>
            <a:rect l="l" t="t" r="r" b="b"/>
            <a:pathLst>
              <a:path w="62865" h="44450">
                <a:moveTo>
                  <a:pt x="35263" y="23664"/>
                </a:moveTo>
                <a:lnTo>
                  <a:pt x="16029" y="23664"/>
                </a:lnTo>
                <a:lnTo>
                  <a:pt x="16077" y="27386"/>
                </a:lnTo>
                <a:lnTo>
                  <a:pt x="16514" y="29779"/>
                </a:lnTo>
                <a:lnTo>
                  <a:pt x="16636" y="30311"/>
                </a:lnTo>
                <a:lnTo>
                  <a:pt x="17364" y="32970"/>
                </a:lnTo>
                <a:lnTo>
                  <a:pt x="16563" y="33236"/>
                </a:lnTo>
                <a:lnTo>
                  <a:pt x="16029" y="33502"/>
                </a:lnTo>
                <a:lnTo>
                  <a:pt x="15494" y="34034"/>
                </a:lnTo>
                <a:lnTo>
                  <a:pt x="10953" y="36959"/>
                </a:lnTo>
                <a:lnTo>
                  <a:pt x="14158" y="44138"/>
                </a:lnTo>
                <a:lnTo>
                  <a:pt x="19501" y="43340"/>
                </a:lnTo>
                <a:lnTo>
                  <a:pt x="19769" y="43340"/>
                </a:lnTo>
                <a:lnTo>
                  <a:pt x="19501" y="41745"/>
                </a:lnTo>
                <a:lnTo>
                  <a:pt x="20303" y="39883"/>
                </a:lnTo>
                <a:lnTo>
                  <a:pt x="31294" y="39883"/>
                </a:lnTo>
                <a:lnTo>
                  <a:pt x="31409" y="39617"/>
                </a:lnTo>
                <a:lnTo>
                  <a:pt x="24043" y="39617"/>
                </a:lnTo>
                <a:lnTo>
                  <a:pt x="22707" y="38820"/>
                </a:lnTo>
                <a:lnTo>
                  <a:pt x="21639" y="37224"/>
                </a:lnTo>
                <a:lnTo>
                  <a:pt x="22173" y="36693"/>
                </a:lnTo>
                <a:lnTo>
                  <a:pt x="23776" y="36161"/>
                </a:lnTo>
                <a:lnTo>
                  <a:pt x="43011" y="36161"/>
                </a:lnTo>
                <a:lnTo>
                  <a:pt x="38202" y="34034"/>
                </a:lnTo>
                <a:lnTo>
                  <a:pt x="33928" y="32704"/>
                </a:lnTo>
                <a:lnTo>
                  <a:pt x="34008" y="32438"/>
                </a:lnTo>
                <a:lnTo>
                  <a:pt x="19501" y="32438"/>
                </a:lnTo>
                <a:lnTo>
                  <a:pt x="18700" y="30045"/>
                </a:lnTo>
                <a:lnTo>
                  <a:pt x="18214" y="27386"/>
                </a:lnTo>
                <a:lnTo>
                  <a:pt x="18166" y="23930"/>
                </a:lnTo>
                <a:lnTo>
                  <a:pt x="35243" y="23930"/>
                </a:lnTo>
                <a:lnTo>
                  <a:pt x="35263" y="23664"/>
                </a:lnTo>
                <a:close/>
              </a:path>
              <a:path w="62865" h="44450">
                <a:moveTo>
                  <a:pt x="31294" y="39883"/>
                </a:moveTo>
                <a:lnTo>
                  <a:pt x="20303" y="39883"/>
                </a:lnTo>
                <a:lnTo>
                  <a:pt x="21906" y="42276"/>
                </a:lnTo>
                <a:lnTo>
                  <a:pt x="23776" y="43606"/>
                </a:lnTo>
                <a:lnTo>
                  <a:pt x="28317" y="43606"/>
                </a:lnTo>
                <a:lnTo>
                  <a:pt x="30722" y="41213"/>
                </a:lnTo>
                <a:lnTo>
                  <a:pt x="31294" y="39883"/>
                </a:lnTo>
                <a:close/>
              </a:path>
              <a:path w="62865" h="44450">
                <a:moveTo>
                  <a:pt x="45301" y="37490"/>
                </a:moveTo>
                <a:lnTo>
                  <a:pt x="32592" y="37490"/>
                </a:lnTo>
                <a:lnTo>
                  <a:pt x="34462" y="38022"/>
                </a:lnTo>
                <a:lnTo>
                  <a:pt x="39805" y="43606"/>
                </a:lnTo>
                <a:lnTo>
                  <a:pt x="50224" y="42542"/>
                </a:lnTo>
                <a:lnTo>
                  <a:pt x="55834" y="41745"/>
                </a:lnTo>
                <a:lnTo>
                  <a:pt x="56417" y="40149"/>
                </a:lnTo>
                <a:lnTo>
                  <a:pt x="49957" y="40149"/>
                </a:lnTo>
                <a:lnTo>
                  <a:pt x="45301" y="37490"/>
                </a:lnTo>
                <a:close/>
              </a:path>
              <a:path w="62865" h="44450">
                <a:moveTo>
                  <a:pt x="51025" y="33768"/>
                </a:moveTo>
                <a:lnTo>
                  <a:pt x="50892" y="34034"/>
                </a:lnTo>
                <a:lnTo>
                  <a:pt x="50834" y="34566"/>
                </a:lnTo>
                <a:lnTo>
                  <a:pt x="51292" y="36161"/>
                </a:lnTo>
                <a:lnTo>
                  <a:pt x="51559" y="36959"/>
                </a:lnTo>
                <a:lnTo>
                  <a:pt x="53430" y="38554"/>
                </a:lnTo>
                <a:lnTo>
                  <a:pt x="52628" y="39086"/>
                </a:lnTo>
                <a:lnTo>
                  <a:pt x="49957" y="40149"/>
                </a:lnTo>
                <a:lnTo>
                  <a:pt x="56417" y="40149"/>
                </a:lnTo>
                <a:lnTo>
                  <a:pt x="56902" y="38820"/>
                </a:lnTo>
                <a:lnTo>
                  <a:pt x="57704" y="36959"/>
                </a:lnTo>
                <a:lnTo>
                  <a:pt x="52895" y="34566"/>
                </a:lnTo>
                <a:lnTo>
                  <a:pt x="52628" y="34300"/>
                </a:lnTo>
                <a:lnTo>
                  <a:pt x="51025" y="33768"/>
                </a:lnTo>
                <a:close/>
              </a:path>
              <a:path w="62865" h="44450">
                <a:moveTo>
                  <a:pt x="43011" y="36161"/>
                </a:moveTo>
                <a:lnTo>
                  <a:pt x="23776" y="36161"/>
                </a:lnTo>
                <a:lnTo>
                  <a:pt x="26715" y="36693"/>
                </a:lnTo>
                <a:lnTo>
                  <a:pt x="29386" y="36959"/>
                </a:lnTo>
                <a:lnTo>
                  <a:pt x="28050" y="38820"/>
                </a:lnTo>
                <a:lnTo>
                  <a:pt x="26715" y="39617"/>
                </a:lnTo>
                <a:lnTo>
                  <a:pt x="31409" y="39617"/>
                </a:lnTo>
                <a:lnTo>
                  <a:pt x="32325" y="37490"/>
                </a:lnTo>
                <a:lnTo>
                  <a:pt x="45301" y="37490"/>
                </a:lnTo>
                <a:lnTo>
                  <a:pt x="43011" y="36161"/>
                </a:lnTo>
                <a:close/>
              </a:path>
              <a:path w="62865" h="44450">
                <a:moveTo>
                  <a:pt x="23509" y="31375"/>
                </a:moveTo>
                <a:lnTo>
                  <a:pt x="19501" y="32438"/>
                </a:lnTo>
                <a:lnTo>
                  <a:pt x="34008" y="32438"/>
                </a:lnTo>
                <a:lnTo>
                  <a:pt x="34088" y="32172"/>
                </a:lnTo>
                <a:lnTo>
                  <a:pt x="31523" y="32172"/>
                </a:lnTo>
                <a:lnTo>
                  <a:pt x="30187" y="31907"/>
                </a:lnTo>
                <a:lnTo>
                  <a:pt x="29119" y="31641"/>
                </a:lnTo>
                <a:lnTo>
                  <a:pt x="28050" y="31641"/>
                </a:lnTo>
                <a:lnTo>
                  <a:pt x="23509" y="31375"/>
                </a:lnTo>
                <a:close/>
              </a:path>
              <a:path w="62865" h="44450">
                <a:moveTo>
                  <a:pt x="35243" y="23930"/>
                </a:moveTo>
                <a:lnTo>
                  <a:pt x="32859" y="23930"/>
                </a:lnTo>
                <a:lnTo>
                  <a:pt x="32592" y="27121"/>
                </a:lnTo>
                <a:lnTo>
                  <a:pt x="31939" y="30311"/>
                </a:lnTo>
                <a:lnTo>
                  <a:pt x="31523" y="32172"/>
                </a:lnTo>
                <a:lnTo>
                  <a:pt x="34088" y="32172"/>
                </a:lnTo>
                <a:lnTo>
                  <a:pt x="34649" y="30311"/>
                </a:lnTo>
                <a:lnTo>
                  <a:pt x="34753" y="29779"/>
                </a:lnTo>
                <a:lnTo>
                  <a:pt x="35078" y="26057"/>
                </a:lnTo>
                <a:lnTo>
                  <a:pt x="35243" y="23930"/>
                </a:lnTo>
                <a:close/>
              </a:path>
              <a:path w="62865" h="44450">
                <a:moveTo>
                  <a:pt x="14158" y="0"/>
                </a:moveTo>
                <a:lnTo>
                  <a:pt x="10953" y="7179"/>
                </a:lnTo>
                <a:lnTo>
                  <a:pt x="15494" y="10103"/>
                </a:lnTo>
                <a:lnTo>
                  <a:pt x="16028" y="10369"/>
                </a:lnTo>
                <a:lnTo>
                  <a:pt x="16830" y="10901"/>
                </a:lnTo>
                <a:lnTo>
                  <a:pt x="17364" y="11167"/>
                </a:lnTo>
                <a:lnTo>
                  <a:pt x="16563" y="13826"/>
                </a:lnTo>
                <a:lnTo>
                  <a:pt x="16028" y="20473"/>
                </a:lnTo>
                <a:lnTo>
                  <a:pt x="0" y="20473"/>
                </a:lnTo>
                <a:lnTo>
                  <a:pt x="0" y="23664"/>
                </a:lnTo>
                <a:lnTo>
                  <a:pt x="49155" y="23664"/>
                </a:lnTo>
                <a:lnTo>
                  <a:pt x="55032" y="27386"/>
                </a:lnTo>
                <a:lnTo>
                  <a:pt x="56368" y="30311"/>
                </a:lnTo>
                <a:lnTo>
                  <a:pt x="56902" y="31641"/>
                </a:lnTo>
                <a:lnTo>
                  <a:pt x="61978" y="26057"/>
                </a:lnTo>
                <a:lnTo>
                  <a:pt x="62129" y="23664"/>
                </a:lnTo>
                <a:lnTo>
                  <a:pt x="62245" y="20739"/>
                </a:lnTo>
                <a:lnTo>
                  <a:pt x="18166" y="20739"/>
                </a:lnTo>
                <a:lnTo>
                  <a:pt x="18700" y="14624"/>
                </a:lnTo>
                <a:lnTo>
                  <a:pt x="19501" y="12231"/>
                </a:lnTo>
                <a:lnTo>
                  <a:pt x="34168" y="12231"/>
                </a:lnTo>
                <a:lnTo>
                  <a:pt x="33928" y="11433"/>
                </a:lnTo>
                <a:lnTo>
                  <a:pt x="38202" y="10103"/>
                </a:lnTo>
                <a:lnTo>
                  <a:pt x="41808" y="8508"/>
                </a:lnTo>
                <a:lnTo>
                  <a:pt x="23509" y="8508"/>
                </a:lnTo>
                <a:lnTo>
                  <a:pt x="21906" y="7976"/>
                </a:lnTo>
                <a:lnTo>
                  <a:pt x="21371" y="7444"/>
                </a:lnTo>
                <a:lnTo>
                  <a:pt x="22707" y="6115"/>
                </a:lnTo>
                <a:lnTo>
                  <a:pt x="24043" y="5051"/>
                </a:lnTo>
                <a:lnTo>
                  <a:pt x="31523" y="5051"/>
                </a:lnTo>
                <a:lnTo>
                  <a:pt x="31122" y="4254"/>
                </a:lnTo>
                <a:lnTo>
                  <a:pt x="20303" y="4254"/>
                </a:lnTo>
                <a:lnTo>
                  <a:pt x="19845" y="2658"/>
                </a:lnTo>
                <a:lnTo>
                  <a:pt x="19769" y="797"/>
                </a:lnTo>
                <a:lnTo>
                  <a:pt x="19501" y="797"/>
                </a:lnTo>
                <a:lnTo>
                  <a:pt x="14158" y="0"/>
                </a:lnTo>
                <a:close/>
              </a:path>
              <a:path w="62865" h="44450">
                <a:moveTo>
                  <a:pt x="34248" y="12496"/>
                </a:moveTo>
                <a:lnTo>
                  <a:pt x="31523" y="12496"/>
                </a:lnTo>
                <a:lnTo>
                  <a:pt x="32325" y="14889"/>
                </a:lnTo>
                <a:lnTo>
                  <a:pt x="32859" y="20739"/>
                </a:lnTo>
                <a:lnTo>
                  <a:pt x="62245" y="20739"/>
                </a:lnTo>
                <a:lnTo>
                  <a:pt x="62245" y="20473"/>
                </a:lnTo>
                <a:lnTo>
                  <a:pt x="35263" y="20473"/>
                </a:lnTo>
                <a:lnTo>
                  <a:pt x="35174" y="16751"/>
                </a:lnTo>
                <a:lnTo>
                  <a:pt x="34729" y="14092"/>
                </a:lnTo>
                <a:lnTo>
                  <a:pt x="34248" y="12496"/>
                </a:lnTo>
                <a:close/>
              </a:path>
              <a:path w="62865" h="44450">
                <a:moveTo>
                  <a:pt x="57170" y="11965"/>
                </a:moveTo>
                <a:lnTo>
                  <a:pt x="55882" y="14889"/>
                </a:lnTo>
                <a:lnTo>
                  <a:pt x="55032" y="16751"/>
                </a:lnTo>
                <a:lnTo>
                  <a:pt x="49155" y="20473"/>
                </a:lnTo>
                <a:lnTo>
                  <a:pt x="62245" y="20473"/>
                </a:lnTo>
                <a:lnTo>
                  <a:pt x="62245" y="17548"/>
                </a:lnTo>
                <a:lnTo>
                  <a:pt x="57170" y="11965"/>
                </a:lnTo>
                <a:close/>
              </a:path>
              <a:path w="62865" h="44450">
                <a:moveTo>
                  <a:pt x="34168" y="12231"/>
                </a:moveTo>
                <a:lnTo>
                  <a:pt x="19501" y="12231"/>
                </a:lnTo>
                <a:lnTo>
                  <a:pt x="23509" y="13294"/>
                </a:lnTo>
                <a:lnTo>
                  <a:pt x="28050" y="13028"/>
                </a:lnTo>
                <a:lnTo>
                  <a:pt x="29119" y="13028"/>
                </a:lnTo>
                <a:lnTo>
                  <a:pt x="30187" y="12762"/>
                </a:lnTo>
                <a:lnTo>
                  <a:pt x="31523" y="12496"/>
                </a:lnTo>
                <a:lnTo>
                  <a:pt x="34248" y="12496"/>
                </a:lnTo>
                <a:lnTo>
                  <a:pt x="34168" y="12231"/>
                </a:lnTo>
                <a:close/>
              </a:path>
              <a:path w="62865" h="44450">
                <a:moveTo>
                  <a:pt x="56368" y="3988"/>
                </a:moveTo>
                <a:lnTo>
                  <a:pt x="50224" y="3988"/>
                </a:lnTo>
                <a:lnTo>
                  <a:pt x="52628" y="5051"/>
                </a:lnTo>
                <a:lnTo>
                  <a:pt x="53429" y="5583"/>
                </a:lnTo>
                <a:lnTo>
                  <a:pt x="51559" y="7179"/>
                </a:lnTo>
                <a:lnTo>
                  <a:pt x="51292" y="7976"/>
                </a:lnTo>
                <a:lnTo>
                  <a:pt x="50491" y="9838"/>
                </a:lnTo>
                <a:lnTo>
                  <a:pt x="51025" y="10369"/>
                </a:lnTo>
                <a:lnTo>
                  <a:pt x="52628" y="9838"/>
                </a:lnTo>
                <a:lnTo>
                  <a:pt x="52895" y="9572"/>
                </a:lnTo>
                <a:lnTo>
                  <a:pt x="57704" y="7179"/>
                </a:lnTo>
                <a:lnTo>
                  <a:pt x="56796" y="5051"/>
                </a:lnTo>
                <a:lnTo>
                  <a:pt x="56368" y="3988"/>
                </a:lnTo>
                <a:close/>
              </a:path>
              <a:path w="62865" h="44450">
                <a:moveTo>
                  <a:pt x="31523" y="5051"/>
                </a:moveTo>
                <a:lnTo>
                  <a:pt x="26714" y="5051"/>
                </a:lnTo>
                <a:lnTo>
                  <a:pt x="28050" y="6115"/>
                </a:lnTo>
                <a:lnTo>
                  <a:pt x="29119" y="7710"/>
                </a:lnTo>
                <a:lnTo>
                  <a:pt x="26714" y="7976"/>
                </a:lnTo>
                <a:lnTo>
                  <a:pt x="23509" y="8508"/>
                </a:lnTo>
                <a:lnTo>
                  <a:pt x="41808" y="8508"/>
                </a:lnTo>
                <a:lnTo>
                  <a:pt x="43011" y="7976"/>
                </a:lnTo>
                <a:lnTo>
                  <a:pt x="45300" y="6647"/>
                </a:lnTo>
                <a:lnTo>
                  <a:pt x="32325" y="6647"/>
                </a:lnTo>
                <a:lnTo>
                  <a:pt x="31523" y="5051"/>
                </a:lnTo>
                <a:close/>
              </a:path>
              <a:path w="62865" h="44450">
                <a:moveTo>
                  <a:pt x="39805" y="797"/>
                </a:moveTo>
                <a:lnTo>
                  <a:pt x="34462" y="6115"/>
                </a:lnTo>
                <a:lnTo>
                  <a:pt x="32592" y="6647"/>
                </a:lnTo>
                <a:lnTo>
                  <a:pt x="45300" y="6647"/>
                </a:lnTo>
                <a:lnTo>
                  <a:pt x="46216" y="6115"/>
                </a:lnTo>
                <a:lnTo>
                  <a:pt x="50224" y="3988"/>
                </a:lnTo>
                <a:lnTo>
                  <a:pt x="56368" y="3988"/>
                </a:lnTo>
                <a:lnTo>
                  <a:pt x="55834" y="2658"/>
                </a:lnTo>
                <a:lnTo>
                  <a:pt x="50224" y="1595"/>
                </a:lnTo>
                <a:lnTo>
                  <a:pt x="47552" y="1329"/>
                </a:lnTo>
                <a:lnTo>
                  <a:pt x="39805" y="797"/>
                </a:lnTo>
                <a:close/>
              </a:path>
              <a:path w="62865" h="44450">
                <a:moveTo>
                  <a:pt x="28317" y="531"/>
                </a:moveTo>
                <a:lnTo>
                  <a:pt x="23509" y="531"/>
                </a:lnTo>
                <a:lnTo>
                  <a:pt x="21639" y="1861"/>
                </a:lnTo>
                <a:lnTo>
                  <a:pt x="20303" y="4254"/>
                </a:lnTo>
                <a:lnTo>
                  <a:pt x="31122" y="4254"/>
                </a:lnTo>
                <a:lnTo>
                  <a:pt x="30455" y="2924"/>
                </a:lnTo>
                <a:lnTo>
                  <a:pt x="28317" y="531"/>
                </a:lnTo>
                <a:close/>
              </a:path>
            </a:pathLst>
          </a:custGeom>
          <a:solidFill>
            <a:srgbClr val="64A289"/>
          </a:solidFill>
        </p:spPr>
        <p:txBody>
          <a:bodyPr wrap="square" lIns="0" tIns="0" rIns="0" bIns="0" rtlCol="0"/>
          <a:lstStyle/>
          <a:p/>
        </p:txBody>
      </p:sp>
      <p:sp>
        <p:nvSpPr>
          <p:cNvPr id="26" name="bg object 26"/>
          <p:cNvSpPr/>
          <p:nvPr/>
        </p:nvSpPr>
        <p:spPr>
          <a:xfrm>
            <a:off x="9155264" y="802628"/>
            <a:ext cx="370205" cy="102870"/>
          </a:xfrm>
          <a:custGeom>
            <a:avLst/>
            <a:gdLst/>
            <a:ahLst/>
            <a:cxnLst/>
            <a:rect l="l" t="t" r="r" b="b"/>
            <a:pathLst>
              <a:path w="370204" h="102869">
                <a:moveTo>
                  <a:pt x="96814" y="44574"/>
                </a:moveTo>
                <a:lnTo>
                  <a:pt x="9976" y="44574"/>
                </a:lnTo>
                <a:lnTo>
                  <a:pt x="16388" y="49626"/>
                </a:lnTo>
                <a:lnTo>
                  <a:pt x="31411" y="59655"/>
                </a:lnTo>
                <a:lnTo>
                  <a:pt x="65643" y="77013"/>
                </a:lnTo>
                <a:lnTo>
                  <a:pt x="117258" y="93972"/>
                </a:lnTo>
                <a:lnTo>
                  <a:pt x="184425" y="102804"/>
                </a:lnTo>
                <a:lnTo>
                  <a:pt x="185226" y="102804"/>
                </a:lnTo>
                <a:lnTo>
                  <a:pt x="252281" y="93972"/>
                </a:lnTo>
                <a:lnTo>
                  <a:pt x="303908" y="77013"/>
                </a:lnTo>
                <a:lnTo>
                  <a:pt x="334378" y="61591"/>
                </a:lnTo>
                <a:lnTo>
                  <a:pt x="180685" y="61591"/>
                </a:lnTo>
                <a:lnTo>
                  <a:pt x="179349" y="61325"/>
                </a:lnTo>
                <a:lnTo>
                  <a:pt x="119566" y="52530"/>
                </a:lnTo>
                <a:lnTo>
                  <a:pt x="96814" y="44574"/>
                </a:lnTo>
                <a:close/>
              </a:path>
              <a:path w="370204" h="102869">
                <a:moveTo>
                  <a:pt x="357425" y="0"/>
                </a:moveTo>
                <a:lnTo>
                  <a:pt x="349523" y="3361"/>
                </a:lnTo>
                <a:lnTo>
                  <a:pt x="329713" y="17989"/>
                </a:lnTo>
                <a:lnTo>
                  <a:pt x="296427" y="36232"/>
                </a:lnTo>
                <a:lnTo>
                  <a:pt x="249818" y="52530"/>
                </a:lnTo>
                <a:lnTo>
                  <a:pt x="190035" y="61325"/>
                </a:lnTo>
                <a:lnTo>
                  <a:pt x="188165" y="61325"/>
                </a:lnTo>
                <a:lnTo>
                  <a:pt x="186295" y="61591"/>
                </a:lnTo>
                <a:lnTo>
                  <a:pt x="334378" y="61591"/>
                </a:lnTo>
                <a:lnTo>
                  <a:pt x="338203" y="59655"/>
                </a:lnTo>
                <a:lnTo>
                  <a:pt x="353264" y="49626"/>
                </a:lnTo>
                <a:lnTo>
                  <a:pt x="359675" y="44574"/>
                </a:lnTo>
                <a:lnTo>
                  <a:pt x="366305" y="44574"/>
                </a:lnTo>
                <a:lnTo>
                  <a:pt x="366629" y="43149"/>
                </a:lnTo>
                <a:lnTo>
                  <a:pt x="368291" y="34636"/>
                </a:lnTo>
                <a:lnTo>
                  <a:pt x="369652" y="24379"/>
                </a:lnTo>
                <a:lnTo>
                  <a:pt x="369560" y="15592"/>
                </a:lnTo>
                <a:lnTo>
                  <a:pt x="367519" y="8932"/>
                </a:lnTo>
                <a:lnTo>
                  <a:pt x="363449" y="2796"/>
                </a:lnTo>
                <a:lnTo>
                  <a:pt x="357425" y="0"/>
                </a:lnTo>
                <a:close/>
              </a:path>
              <a:path w="370204" h="102869">
                <a:moveTo>
                  <a:pt x="12113" y="0"/>
                </a:moveTo>
                <a:lnTo>
                  <a:pt x="6169" y="2796"/>
                </a:lnTo>
                <a:lnTo>
                  <a:pt x="2128" y="8932"/>
                </a:lnTo>
                <a:lnTo>
                  <a:pt x="91" y="15592"/>
                </a:lnTo>
                <a:lnTo>
                  <a:pt x="0" y="24378"/>
                </a:lnTo>
                <a:lnTo>
                  <a:pt x="1360" y="34636"/>
                </a:lnTo>
                <a:lnTo>
                  <a:pt x="3022" y="43149"/>
                </a:lnTo>
                <a:lnTo>
                  <a:pt x="3831" y="46701"/>
                </a:lnTo>
                <a:lnTo>
                  <a:pt x="9976" y="44574"/>
                </a:lnTo>
                <a:lnTo>
                  <a:pt x="96814" y="44574"/>
                </a:lnTo>
                <a:lnTo>
                  <a:pt x="72957" y="36231"/>
                </a:lnTo>
                <a:lnTo>
                  <a:pt x="39671" y="17989"/>
                </a:lnTo>
                <a:lnTo>
                  <a:pt x="19860" y="3361"/>
                </a:lnTo>
                <a:lnTo>
                  <a:pt x="12113" y="0"/>
                </a:lnTo>
                <a:close/>
              </a:path>
              <a:path w="370204" h="102869">
                <a:moveTo>
                  <a:pt x="366305" y="44574"/>
                </a:moveTo>
                <a:lnTo>
                  <a:pt x="359675" y="44574"/>
                </a:lnTo>
                <a:lnTo>
                  <a:pt x="365820" y="46701"/>
                </a:lnTo>
                <a:lnTo>
                  <a:pt x="366305" y="44574"/>
                </a:lnTo>
                <a:close/>
              </a:path>
            </a:pathLst>
          </a:custGeom>
          <a:solidFill>
            <a:srgbClr val="FFFFFF"/>
          </a:solidFill>
        </p:spPr>
        <p:txBody>
          <a:bodyPr wrap="square" lIns="0" tIns="0" rIns="0" bIns="0" rtlCol="0"/>
          <a:lstStyle/>
          <a:p/>
        </p:txBody>
      </p:sp>
      <p:sp>
        <p:nvSpPr>
          <p:cNvPr id="27" name="bg object 27"/>
          <p:cNvSpPr/>
          <p:nvPr/>
        </p:nvSpPr>
        <p:spPr>
          <a:xfrm>
            <a:off x="9166835" y="821943"/>
            <a:ext cx="349885" cy="70485"/>
          </a:xfrm>
          <a:custGeom>
            <a:avLst/>
            <a:gdLst/>
            <a:ahLst/>
            <a:cxnLst/>
            <a:rect l="l" t="t" r="r" b="b"/>
            <a:pathLst>
              <a:path w="349884" h="70484">
                <a:moveTo>
                  <a:pt x="4546" y="19151"/>
                </a:moveTo>
                <a:lnTo>
                  <a:pt x="4279" y="18884"/>
                </a:lnTo>
                <a:lnTo>
                  <a:pt x="3213" y="18084"/>
                </a:lnTo>
                <a:lnTo>
                  <a:pt x="3746" y="17284"/>
                </a:lnTo>
                <a:lnTo>
                  <a:pt x="4013" y="17018"/>
                </a:lnTo>
                <a:lnTo>
                  <a:pt x="1600" y="17018"/>
                </a:lnTo>
                <a:lnTo>
                  <a:pt x="533" y="17018"/>
                </a:lnTo>
                <a:lnTo>
                  <a:pt x="0" y="17018"/>
                </a:lnTo>
                <a:lnTo>
                  <a:pt x="4279" y="19685"/>
                </a:lnTo>
                <a:lnTo>
                  <a:pt x="4546" y="19151"/>
                </a:lnTo>
                <a:close/>
              </a:path>
              <a:path w="349884" h="70484">
                <a:moveTo>
                  <a:pt x="16827" y="7454"/>
                </a:moveTo>
                <a:lnTo>
                  <a:pt x="16294" y="7188"/>
                </a:lnTo>
                <a:lnTo>
                  <a:pt x="14427" y="8483"/>
                </a:lnTo>
                <a:lnTo>
                  <a:pt x="14427" y="9842"/>
                </a:lnTo>
                <a:lnTo>
                  <a:pt x="13093" y="17284"/>
                </a:lnTo>
                <a:lnTo>
                  <a:pt x="8864" y="14630"/>
                </a:lnTo>
                <a:lnTo>
                  <a:pt x="8013" y="14097"/>
                </a:lnTo>
                <a:lnTo>
                  <a:pt x="14427" y="9842"/>
                </a:lnTo>
                <a:lnTo>
                  <a:pt x="14427" y="8483"/>
                </a:lnTo>
                <a:lnTo>
                  <a:pt x="5080" y="14897"/>
                </a:lnTo>
                <a:lnTo>
                  <a:pt x="4279" y="15697"/>
                </a:lnTo>
                <a:lnTo>
                  <a:pt x="2413" y="16751"/>
                </a:lnTo>
                <a:lnTo>
                  <a:pt x="4279" y="16751"/>
                </a:lnTo>
                <a:lnTo>
                  <a:pt x="4546" y="16484"/>
                </a:lnTo>
                <a:lnTo>
                  <a:pt x="7213" y="14630"/>
                </a:lnTo>
                <a:lnTo>
                  <a:pt x="12827" y="18351"/>
                </a:lnTo>
                <a:lnTo>
                  <a:pt x="12293" y="21005"/>
                </a:lnTo>
                <a:lnTo>
                  <a:pt x="12293" y="21272"/>
                </a:lnTo>
                <a:lnTo>
                  <a:pt x="12026" y="22339"/>
                </a:lnTo>
                <a:lnTo>
                  <a:pt x="11760" y="22606"/>
                </a:lnTo>
                <a:lnTo>
                  <a:pt x="11226" y="23406"/>
                </a:lnTo>
                <a:lnTo>
                  <a:pt x="9613" y="22339"/>
                </a:lnTo>
                <a:lnTo>
                  <a:pt x="9347" y="22872"/>
                </a:lnTo>
                <a:lnTo>
                  <a:pt x="14960" y="26327"/>
                </a:lnTo>
                <a:lnTo>
                  <a:pt x="13893" y="25527"/>
                </a:lnTo>
                <a:lnTo>
                  <a:pt x="13893" y="25260"/>
                </a:lnTo>
                <a:lnTo>
                  <a:pt x="14122" y="23406"/>
                </a:lnTo>
                <a:lnTo>
                  <a:pt x="15163" y="17284"/>
                </a:lnTo>
                <a:lnTo>
                  <a:pt x="16421" y="9842"/>
                </a:lnTo>
                <a:lnTo>
                  <a:pt x="16827" y="7454"/>
                </a:lnTo>
                <a:close/>
              </a:path>
              <a:path w="349884" h="70484">
                <a:moveTo>
                  <a:pt x="36868" y="20485"/>
                </a:moveTo>
                <a:lnTo>
                  <a:pt x="33934" y="18186"/>
                </a:lnTo>
                <a:lnTo>
                  <a:pt x="33934" y="19951"/>
                </a:lnTo>
                <a:lnTo>
                  <a:pt x="32321" y="22606"/>
                </a:lnTo>
                <a:lnTo>
                  <a:pt x="30721" y="24993"/>
                </a:lnTo>
                <a:lnTo>
                  <a:pt x="29654" y="24358"/>
                </a:lnTo>
                <a:lnTo>
                  <a:pt x="29654" y="27393"/>
                </a:lnTo>
                <a:lnTo>
                  <a:pt x="28587" y="29248"/>
                </a:lnTo>
                <a:lnTo>
                  <a:pt x="26720" y="32181"/>
                </a:lnTo>
                <a:lnTo>
                  <a:pt x="23774" y="30581"/>
                </a:lnTo>
                <a:lnTo>
                  <a:pt x="21107" y="28981"/>
                </a:lnTo>
                <a:lnTo>
                  <a:pt x="20840" y="28727"/>
                </a:lnTo>
                <a:lnTo>
                  <a:pt x="21374" y="27927"/>
                </a:lnTo>
                <a:lnTo>
                  <a:pt x="21704" y="27393"/>
                </a:lnTo>
                <a:lnTo>
                  <a:pt x="24841" y="22339"/>
                </a:lnTo>
                <a:lnTo>
                  <a:pt x="26987" y="23672"/>
                </a:lnTo>
                <a:lnTo>
                  <a:pt x="27787" y="24206"/>
                </a:lnTo>
                <a:lnTo>
                  <a:pt x="28321" y="24993"/>
                </a:lnTo>
                <a:lnTo>
                  <a:pt x="29121" y="26060"/>
                </a:lnTo>
                <a:lnTo>
                  <a:pt x="29654" y="27393"/>
                </a:lnTo>
                <a:lnTo>
                  <a:pt x="29654" y="24358"/>
                </a:lnTo>
                <a:lnTo>
                  <a:pt x="28054" y="23406"/>
                </a:lnTo>
                <a:lnTo>
                  <a:pt x="27520" y="23139"/>
                </a:lnTo>
                <a:lnTo>
                  <a:pt x="26238" y="22339"/>
                </a:lnTo>
                <a:lnTo>
                  <a:pt x="25387" y="21805"/>
                </a:lnTo>
                <a:lnTo>
                  <a:pt x="28587" y="17018"/>
                </a:lnTo>
                <a:lnTo>
                  <a:pt x="28854" y="16751"/>
                </a:lnTo>
                <a:lnTo>
                  <a:pt x="28854" y="16484"/>
                </a:lnTo>
                <a:lnTo>
                  <a:pt x="29387" y="16751"/>
                </a:lnTo>
                <a:lnTo>
                  <a:pt x="29654" y="16751"/>
                </a:lnTo>
                <a:lnTo>
                  <a:pt x="29921" y="17018"/>
                </a:lnTo>
                <a:lnTo>
                  <a:pt x="32054" y="18084"/>
                </a:lnTo>
                <a:lnTo>
                  <a:pt x="33934" y="19951"/>
                </a:lnTo>
                <a:lnTo>
                  <a:pt x="33934" y="18186"/>
                </a:lnTo>
                <a:lnTo>
                  <a:pt x="33134" y="17551"/>
                </a:lnTo>
                <a:lnTo>
                  <a:pt x="31254" y="16484"/>
                </a:lnTo>
                <a:lnTo>
                  <a:pt x="25120" y="12763"/>
                </a:lnTo>
                <a:lnTo>
                  <a:pt x="25120" y="13030"/>
                </a:lnTo>
                <a:lnTo>
                  <a:pt x="26720" y="14097"/>
                </a:lnTo>
                <a:lnTo>
                  <a:pt x="26987" y="14630"/>
                </a:lnTo>
                <a:lnTo>
                  <a:pt x="25920" y="16230"/>
                </a:lnTo>
                <a:lnTo>
                  <a:pt x="19773" y="25793"/>
                </a:lnTo>
                <a:lnTo>
                  <a:pt x="18973" y="27127"/>
                </a:lnTo>
                <a:lnTo>
                  <a:pt x="18440" y="27393"/>
                </a:lnTo>
                <a:lnTo>
                  <a:pt x="16560" y="26327"/>
                </a:lnTo>
                <a:lnTo>
                  <a:pt x="16294" y="26860"/>
                </a:lnTo>
                <a:lnTo>
                  <a:pt x="23507" y="31381"/>
                </a:lnTo>
                <a:lnTo>
                  <a:pt x="28321" y="34302"/>
                </a:lnTo>
                <a:lnTo>
                  <a:pt x="30238" y="32181"/>
                </a:lnTo>
                <a:lnTo>
                  <a:pt x="30721" y="31648"/>
                </a:lnTo>
                <a:lnTo>
                  <a:pt x="31254" y="30848"/>
                </a:lnTo>
                <a:lnTo>
                  <a:pt x="32600" y="28727"/>
                </a:lnTo>
                <a:lnTo>
                  <a:pt x="31521" y="26593"/>
                </a:lnTo>
                <a:lnTo>
                  <a:pt x="29921" y="24993"/>
                </a:lnTo>
                <a:lnTo>
                  <a:pt x="30988" y="25260"/>
                </a:lnTo>
                <a:lnTo>
                  <a:pt x="33134" y="26060"/>
                </a:lnTo>
                <a:lnTo>
                  <a:pt x="36868" y="20485"/>
                </a:lnTo>
                <a:close/>
              </a:path>
              <a:path w="349884" h="70484">
                <a:moveTo>
                  <a:pt x="55841" y="28981"/>
                </a:moveTo>
                <a:lnTo>
                  <a:pt x="55308" y="28727"/>
                </a:lnTo>
                <a:lnTo>
                  <a:pt x="55029" y="28981"/>
                </a:lnTo>
                <a:lnTo>
                  <a:pt x="54495" y="29248"/>
                </a:lnTo>
                <a:lnTo>
                  <a:pt x="53962" y="28981"/>
                </a:lnTo>
                <a:lnTo>
                  <a:pt x="53428" y="28460"/>
                </a:lnTo>
                <a:lnTo>
                  <a:pt x="52628" y="27127"/>
                </a:lnTo>
                <a:lnTo>
                  <a:pt x="51295" y="26327"/>
                </a:lnTo>
                <a:lnTo>
                  <a:pt x="49428" y="25260"/>
                </a:lnTo>
                <a:lnTo>
                  <a:pt x="46748" y="25260"/>
                </a:lnTo>
                <a:lnTo>
                  <a:pt x="45148" y="27660"/>
                </a:lnTo>
                <a:lnTo>
                  <a:pt x="43815" y="29781"/>
                </a:lnTo>
                <a:lnTo>
                  <a:pt x="44615" y="31648"/>
                </a:lnTo>
                <a:lnTo>
                  <a:pt x="45948" y="34036"/>
                </a:lnTo>
                <a:lnTo>
                  <a:pt x="48094" y="38023"/>
                </a:lnTo>
                <a:lnTo>
                  <a:pt x="48094" y="38823"/>
                </a:lnTo>
                <a:lnTo>
                  <a:pt x="47282" y="40157"/>
                </a:lnTo>
                <a:lnTo>
                  <a:pt x="46748" y="41224"/>
                </a:lnTo>
                <a:lnTo>
                  <a:pt x="45148" y="42011"/>
                </a:lnTo>
                <a:lnTo>
                  <a:pt x="43281" y="40957"/>
                </a:lnTo>
                <a:lnTo>
                  <a:pt x="40347" y="39090"/>
                </a:lnTo>
                <a:lnTo>
                  <a:pt x="40881" y="35636"/>
                </a:lnTo>
                <a:lnTo>
                  <a:pt x="41148" y="34302"/>
                </a:lnTo>
                <a:lnTo>
                  <a:pt x="40614" y="34036"/>
                </a:lnTo>
                <a:lnTo>
                  <a:pt x="38468" y="39090"/>
                </a:lnTo>
                <a:lnTo>
                  <a:pt x="39001" y="39357"/>
                </a:lnTo>
                <a:lnTo>
                  <a:pt x="39535" y="38823"/>
                </a:lnTo>
                <a:lnTo>
                  <a:pt x="40081" y="39090"/>
                </a:lnTo>
                <a:lnTo>
                  <a:pt x="40881" y="39624"/>
                </a:lnTo>
                <a:lnTo>
                  <a:pt x="41414" y="40957"/>
                </a:lnTo>
                <a:lnTo>
                  <a:pt x="43014" y="42011"/>
                </a:lnTo>
                <a:lnTo>
                  <a:pt x="46215" y="43878"/>
                </a:lnTo>
                <a:lnTo>
                  <a:pt x="49161" y="42811"/>
                </a:lnTo>
                <a:lnTo>
                  <a:pt x="50228" y="40957"/>
                </a:lnTo>
                <a:lnTo>
                  <a:pt x="52895" y="36703"/>
                </a:lnTo>
                <a:lnTo>
                  <a:pt x="45948" y="31648"/>
                </a:lnTo>
                <a:lnTo>
                  <a:pt x="48628" y="27127"/>
                </a:lnTo>
                <a:lnTo>
                  <a:pt x="50228" y="27127"/>
                </a:lnTo>
                <a:lnTo>
                  <a:pt x="51295" y="27660"/>
                </a:lnTo>
                <a:lnTo>
                  <a:pt x="53695" y="28981"/>
                </a:lnTo>
                <a:lnTo>
                  <a:pt x="53962" y="31648"/>
                </a:lnTo>
                <a:lnTo>
                  <a:pt x="53162" y="33769"/>
                </a:lnTo>
                <a:lnTo>
                  <a:pt x="53695" y="34036"/>
                </a:lnTo>
                <a:lnTo>
                  <a:pt x="55841" y="28981"/>
                </a:lnTo>
                <a:close/>
              </a:path>
              <a:path w="349884" h="70484">
                <a:moveTo>
                  <a:pt x="71869" y="36703"/>
                </a:moveTo>
                <a:lnTo>
                  <a:pt x="71335" y="36436"/>
                </a:lnTo>
                <a:lnTo>
                  <a:pt x="70802" y="36969"/>
                </a:lnTo>
                <a:lnTo>
                  <a:pt x="69989" y="36703"/>
                </a:lnTo>
                <a:lnTo>
                  <a:pt x="69456" y="36436"/>
                </a:lnTo>
                <a:lnTo>
                  <a:pt x="68389" y="34836"/>
                </a:lnTo>
                <a:lnTo>
                  <a:pt x="66967" y="34302"/>
                </a:lnTo>
                <a:lnTo>
                  <a:pt x="66255" y="34036"/>
                </a:lnTo>
                <a:lnTo>
                  <a:pt x="62242" y="32181"/>
                </a:lnTo>
                <a:lnTo>
                  <a:pt x="57175" y="33235"/>
                </a:lnTo>
                <a:lnTo>
                  <a:pt x="52095" y="44411"/>
                </a:lnTo>
                <a:lnTo>
                  <a:pt x="55308" y="48399"/>
                </a:lnTo>
                <a:lnTo>
                  <a:pt x="63322" y="51854"/>
                </a:lnTo>
                <a:lnTo>
                  <a:pt x="65493" y="50520"/>
                </a:lnTo>
                <a:lnTo>
                  <a:pt x="66789" y="49733"/>
                </a:lnTo>
                <a:lnTo>
                  <a:pt x="66522" y="49199"/>
                </a:lnTo>
                <a:lnTo>
                  <a:pt x="65455" y="49466"/>
                </a:lnTo>
                <a:lnTo>
                  <a:pt x="63055" y="50520"/>
                </a:lnTo>
                <a:lnTo>
                  <a:pt x="57175" y="47866"/>
                </a:lnTo>
                <a:lnTo>
                  <a:pt x="63588" y="34302"/>
                </a:lnTo>
                <a:lnTo>
                  <a:pt x="65189" y="34302"/>
                </a:lnTo>
                <a:lnTo>
                  <a:pt x="66255" y="34836"/>
                </a:lnTo>
                <a:lnTo>
                  <a:pt x="69189" y="36169"/>
                </a:lnTo>
                <a:lnTo>
                  <a:pt x="69989" y="38823"/>
                </a:lnTo>
                <a:lnTo>
                  <a:pt x="69456" y="41490"/>
                </a:lnTo>
                <a:lnTo>
                  <a:pt x="69723" y="42011"/>
                </a:lnTo>
                <a:lnTo>
                  <a:pt x="71755" y="36969"/>
                </a:lnTo>
                <a:lnTo>
                  <a:pt x="71869" y="36703"/>
                </a:lnTo>
                <a:close/>
              </a:path>
              <a:path w="349884" h="70484">
                <a:moveTo>
                  <a:pt x="80949" y="39624"/>
                </a:moveTo>
                <a:lnTo>
                  <a:pt x="73736" y="37236"/>
                </a:lnTo>
                <a:lnTo>
                  <a:pt x="73469" y="37757"/>
                </a:lnTo>
                <a:lnTo>
                  <a:pt x="75603" y="38557"/>
                </a:lnTo>
                <a:lnTo>
                  <a:pt x="75603" y="38823"/>
                </a:lnTo>
                <a:lnTo>
                  <a:pt x="75069" y="40690"/>
                </a:lnTo>
                <a:lnTo>
                  <a:pt x="71335" y="51320"/>
                </a:lnTo>
                <a:lnTo>
                  <a:pt x="70535" y="52920"/>
                </a:lnTo>
                <a:lnTo>
                  <a:pt x="70269" y="53187"/>
                </a:lnTo>
                <a:lnTo>
                  <a:pt x="68122" y="52654"/>
                </a:lnTo>
                <a:lnTo>
                  <a:pt x="68122" y="53187"/>
                </a:lnTo>
                <a:lnTo>
                  <a:pt x="75336" y="55575"/>
                </a:lnTo>
                <a:lnTo>
                  <a:pt x="75336" y="55041"/>
                </a:lnTo>
                <a:lnTo>
                  <a:pt x="73469" y="54508"/>
                </a:lnTo>
                <a:lnTo>
                  <a:pt x="72936" y="53987"/>
                </a:lnTo>
                <a:lnTo>
                  <a:pt x="73736" y="52120"/>
                </a:lnTo>
                <a:lnTo>
                  <a:pt x="77470" y="41490"/>
                </a:lnTo>
                <a:lnTo>
                  <a:pt x="78282" y="39624"/>
                </a:lnTo>
                <a:lnTo>
                  <a:pt x="78816" y="39624"/>
                </a:lnTo>
                <a:lnTo>
                  <a:pt x="80683" y="40157"/>
                </a:lnTo>
                <a:lnTo>
                  <a:pt x="80949" y="39624"/>
                </a:lnTo>
                <a:close/>
              </a:path>
              <a:path w="349884" h="70484">
                <a:moveTo>
                  <a:pt x="94310" y="43345"/>
                </a:moveTo>
                <a:lnTo>
                  <a:pt x="88696" y="41744"/>
                </a:lnTo>
                <a:lnTo>
                  <a:pt x="81216" y="39624"/>
                </a:lnTo>
                <a:lnTo>
                  <a:pt x="81216" y="40157"/>
                </a:lnTo>
                <a:lnTo>
                  <a:pt x="83350" y="41224"/>
                </a:lnTo>
                <a:lnTo>
                  <a:pt x="79082" y="55841"/>
                </a:lnTo>
                <a:lnTo>
                  <a:pt x="78549" y="55841"/>
                </a:lnTo>
                <a:lnTo>
                  <a:pt x="76936" y="55575"/>
                </a:lnTo>
                <a:lnTo>
                  <a:pt x="76669" y="56108"/>
                </a:lnTo>
                <a:lnTo>
                  <a:pt x="90030" y="59829"/>
                </a:lnTo>
                <a:lnTo>
                  <a:pt x="91363" y="57708"/>
                </a:lnTo>
                <a:lnTo>
                  <a:pt x="92697" y="55575"/>
                </a:lnTo>
                <a:lnTo>
                  <a:pt x="91897" y="55308"/>
                </a:lnTo>
                <a:lnTo>
                  <a:pt x="90030" y="57442"/>
                </a:lnTo>
                <a:lnTo>
                  <a:pt x="88696" y="57708"/>
                </a:lnTo>
                <a:lnTo>
                  <a:pt x="85496" y="56908"/>
                </a:lnTo>
                <a:lnTo>
                  <a:pt x="81749" y="55841"/>
                </a:lnTo>
                <a:lnTo>
                  <a:pt x="83616" y="48666"/>
                </a:lnTo>
                <a:lnTo>
                  <a:pt x="87363" y="49733"/>
                </a:lnTo>
                <a:lnTo>
                  <a:pt x="89496" y="50520"/>
                </a:lnTo>
                <a:lnTo>
                  <a:pt x="89763" y="50787"/>
                </a:lnTo>
                <a:lnTo>
                  <a:pt x="89496" y="52920"/>
                </a:lnTo>
                <a:lnTo>
                  <a:pt x="90030" y="53187"/>
                </a:lnTo>
                <a:lnTo>
                  <a:pt x="91097" y="49466"/>
                </a:lnTo>
                <a:lnTo>
                  <a:pt x="91630" y="47599"/>
                </a:lnTo>
                <a:lnTo>
                  <a:pt x="91097" y="47332"/>
                </a:lnTo>
                <a:lnTo>
                  <a:pt x="90297" y="48933"/>
                </a:lnTo>
                <a:lnTo>
                  <a:pt x="89763" y="49466"/>
                </a:lnTo>
                <a:lnTo>
                  <a:pt x="87630" y="48933"/>
                </a:lnTo>
                <a:lnTo>
                  <a:pt x="86690" y="48666"/>
                </a:lnTo>
                <a:lnTo>
                  <a:pt x="83883" y="47866"/>
                </a:lnTo>
                <a:lnTo>
                  <a:pt x="85496" y="42545"/>
                </a:lnTo>
                <a:lnTo>
                  <a:pt x="85763" y="41744"/>
                </a:lnTo>
                <a:lnTo>
                  <a:pt x="86029" y="41744"/>
                </a:lnTo>
                <a:lnTo>
                  <a:pt x="86563" y="42011"/>
                </a:lnTo>
                <a:lnTo>
                  <a:pt x="90030" y="42811"/>
                </a:lnTo>
                <a:lnTo>
                  <a:pt x="92697" y="43611"/>
                </a:lnTo>
                <a:lnTo>
                  <a:pt x="93243" y="44145"/>
                </a:lnTo>
                <a:lnTo>
                  <a:pt x="92976" y="46532"/>
                </a:lnTo>
                <a:lnTo>
                  <a:pt x="93510" y="46799"/>
                </a:lnTo>
                <a:lnTo>
                  <a:pt x="94310" y="43345"/>
                </a:lnTo>
                <a:close/>
              </a:path>
              <a:path w="349884" h="70484">
                <a:moveTo>
                  <a:pt x="112534" y="47967"/>
                </a:moveTo>
                <a:lnTo>
                  <a:pt x="112102" y="47866"/>
                </a:lnTo>
                <a:lnTo>
                  <a:pt x="107391" y="46799"/>
                </a:lnTo>
                <a:lnTo>
                  <a:pt x="107391" y="47332"/>
                </a:lnTo>
                <a:lnTo>
                  <a:pt x="109004" y="47866"/>
                </a:lnTo>
                <a:lnTo>
                  <a:pt x="109537" y="48133"/>
                </a:lnTo>
                <a:lnTo>
                  <a:pt x="109004" y="51054"/>
                </a:lnTo>
                <a:lnTo>
                  <a:pt x="107124" y="59296"/>
                </a:lnTo>
                <a:lnTo>
                  <a:pt x="101498" y="47866"/>
                </a:lnTo>
                <a:lnTo>
                  <a:pt x="100177" y="45212"/>
                </a:lnTo>
                <a:lnTo>
                  <a:pt x="95910" y="44145"/>
                </a:lnTo>
                <a:lnTo>
                  <a:pt x="95910" y="44678"/>
                </a:lnTo>
                <a:lnTo>
                  <a:pt x="96977" y="44945"/>
                </a:lnTo>
                <a:lnTo>
                  <a:pt x="97243" y="44945"/>
                </a:lnTo>
                <a:lnTo>
                  <a:pt x="98044" y="46532"/>
                </a:lnTo>
                <a:lnTo>
                  <a:pt x="95592" y="57708"/>
                </a:lnTo>
                <a:lnTo>
                  <a:pt x="95110" y="60096"/>
                </a:lnTo>
                <a:lnTo>
                  <a:pt x="94310" y="60363"/>
                </a:lnTo>
                <a:lnTo>
                  <a:pt x="92430" y="60096"/>
                </a:lnTo>
                <a:lnTo>
                  <a:pt x="92430" y="60629"/>
                </a:lnTo>
                <a:lnTo>
                  <a:pt x="98310" y="61963"/>
                </a:lnTo>
                <a:lnTo>
                  <a:pt x="98577" y="61429"/>
                </a:lnTo>
                <a:lnTo>
                  <a:pt x="96710" y="60896"/>
                </a:lnTo>
                <a:lnTo>
                  <a:pt x="96443" y="60363"/>
                </a:lnTo>
                <a:lnTo>
                  <a:pt x="97040" y="57442"/>
                </a:lnTo>
                <a:lnTo>
                  <a:pt x="99110" y="47866"/>
                </a:lnTo>
                <a:lnTo>
                  <a:pt x="107124" y="63817"/>
                </a:lnTo>
                <a:lnTo>
                  <a:pt x="107657" y="63817"/>
                </a:lnTo>
                <a:lnTo>
                  <a:pt x="108686" y="59296"/>
                </a:lnTo>
                <a:lnTo>
                  <a:pt x="110604" y="50787"/>
                </a:lnTo>
                <a:lnTo>
                  <a:pt x="111137" y="47866"/>
                </a:lnTo>
                <a:lnTo>
                  <a:pt x="111937" y="47866"/>
                </a:lnTo>
                <a:lnTo>
                  <a:pt x="112534" y="47967"/>
                </a:lnTo>
                <a:close/>
              </a:path>
              <a:path w="349884" h="70484">
                <a:moveTo>
                  <a:pt x="113538" y="48133"/>
                </a:moveTo>
                <a:lnTo>
                  <a:pt x="112534" y="47967"/>
                </a:lnTo>
                <a:lnTo>
                  <a:pt x="113271" y="48133"/>
                </a:lnTo>
                <a:lnTo>
                  <a:pt x="113538" y="48133"/>
                </a:lnTo>
                <a:close/>
              </a:path>
              <a:path w="349884" h="70484">
                <a:moveTo>
                  <a:pt x="128765" y="50253"/>
                </a:moveTo>
                <a:lnTo>
                  <a:pt x="114338" y="47866"/>
                </a:lnTo>
                <a:lnTo>
                  <a:pt x="113538" y="52120"/>
                </a:lnTo>
                <a:lnTo>
                  <a:pt x="114071" y="52120"/>
                </a:lnTo>
                <a:lnTo>
                  <a:pt x="115138" y="49466"/>
                </a:lnTo>
                <a:lnTo>
                  <a:pt x="115684" y="48933"/>
                </a:lnTo>
                <a:lnTo>
                  <a:pt x="119951" y="49733"/>
                </a:lnTo>
                <a:lnTo>
                  <a:pt x="117817" y="62230"/>
                </a:lnTo>
                <a:lnTo>
                  <a:pt x="117284" y="64084"/>
                </a:lnTo>
                <a:lnTo>
                  <a:pt x="117284" y="64617"/>
                </a:lnTo>
                <a:lnTo>
                  <a:pt x="114871" y="64350"/>
                </a:lnTo>
                <a:lnTo>
                  <a:pt x="114871" y="64884"/>
                </a:lnTo>
                <a:lnTo>
                  <a:pt x="122351" y="66217"/>
                </a:lnTo>
                <a:lnTo>
                  <a:pt x="122897" y="65684"/>
                </a:lnTo>
                <a:lnTo>
                  <a:pt x="120751" y="65151"/>
                </a:lnTo>
                <a:lnTo>
                  <a:pt x="120484" y="64617"/>
                </a:lnTo>
                <a:lnTo>
                  <a:pt x="122897" y="50253"/>
                </a:lnTo>
                <a:lnTo>
                  <a:pt x="126898" y="51054"/>
                </a:lnTo>
                <a:lnTo>
                  <a:pt x="127698" y="51587"/>
                </a:lnTo>
                <a:lnTo>
                  <a:pt x="127698" y="54508"/>
                </a:lnTo>
                <a:lnTo>
                  <a:pt x="128231" y="54508"/>
                </a:lnTo>
                <a:lnTo>
                  <a:pt x="128765" y="50253"/>
                </a:lnTo>
                <a:close/>
              </a:path>
              <a:path w="349884" h="70484">
                <a:moveTo>
                  <a:pt x="137045" y="51320"/>
                </a:moveTo>
                <a:lnTo>
                  <a:pt x="129565" y="50253"/>
                </a:lnTo>
                <a:lnTo>
                  <a:pt x="129565" y="50787"/>
                </a:lnTo>
                <a:lnTo>
                  <a:pt x="131711" y="51320"/>
                </a:lnTo>
                <a:lnTo>
                  <a:pt x="131978" y="51587"/>
                </a:lnTo>
                <a:lnTo>
                  <a:pt x="130098" y="64617"/>
                </a:lnTo>
                <a:lnTo>
                  <a:pt x="130098" y="66484"/>
                </a:lnTo>
                <a:lnTo>
                  <a:pt x="129565" y="66738"/>
                </a:lnTo>
                <a:lnTo>
                  <a:pt x="127431" y="66484"/>
                </a:lnTo>
                <a:lnTo>
                  <a:pt x="127165" y="67005"/>
                </a:lnTo>
                <a:lnTo>
                  <a:pt x="134645" y="68072"/>
                </a:lnTo>
                <a:lnTo>
                  <a:pt x="134645" y="67538"/>
                </a:lnTo>
                <a:lnTo>
                  <a:pt x="132778" y="67271"/>
                </a:lnTo>
                <a:lnTo>
                  <a:pt x="132245" y="66738"/>
                </a:lnTo>
                <a:lnTo>
                  <a:pt x="134112" y="53721"/>
                </a:lnTo>
                <a:lnTo>
                  <a:pt x="134645" y="51854"/>
                </a:lnTo>
                <a:lnTo>
                  <a:pt x="135178" y="51587"/>
                </a:lnTo>
                <a:lnTo>
                  <a:pt x="137045" y="51854"/>
                </a:lnTo>
                <a:lnTo>
                  <a:pt x="137045" y="51320"/>
                </a:lnTo>
                <a:close/>
              </a:path>
              <a:path w="349884" h="70484">
                <a:moveTo>
                  <a:pt x="154152" y="69938"/>
                </a:moveTo>
                <a:lnTo>
                  <a:pt x="153085" y="69672"/>
                </a:lnTo>
                <a:lnTo>
                  <a:pt x="152539" y="69405"/>
                </a:lnTo>
                <a:lnTo>
                  <a:pt x="151650" y="66484"/>
                </a:lnTo>
                <a:lnTo>
                  <a:pt x="150672" y="63550"/>
                </a:lnTo>
                <a:lnTo>
                  <a:pt x="150495" y="63017"/>
                </a:lnTo>
                <a:lnTo>
                  <a:pt x="148094" y="55841"/>
                </a:lnTo>
                <a:lnTo>
                  <a:pt x="148005" y="55587"/>
                </a:lnTo>
                <a:lnTo>
                  <a:pt x="148005" y="63017"/>
                </a:lnTo>
                <a:lnTo>
                  <a:pt x="142125" y="62496"/>
                </a:lnTo>
                <a:lnTo>
                  <a:pt x="145872" y="55841"/>
                </a:lnTo>
                <a:lnTo>
                  <a:pt x="148005" y="63017"/>
                </a:lnTo>
                <a:lnTo>
                  <a:pt x="148005" y="55587"/>
                </a:lnTo>
                <a:lnTo>
                  <a:pt x="146939" y="52387"/>
                </a:lnTo>
                <a:lnTo>
                  <a:pt x="146405" y="52387"/>
                </a:lnTo>
                <a:lnTo>
                  <a:pt x="139725" y="64350"/>
                </a:lnTo>
                <a:lnTo>
                  <a:pt x="139192" y="65417"/>
                </a:lnTo>
                <a:lnTo>
                  <a:pt x="138125" y="67271"/>
                </a:lnTo>
                <a:lnTo>
                  <a:pt x="137045" y="68338"/>
                </a:lnTo>
                <a:lnTo>
                  <a:pt x="136245" y="68338"/>
                </a:lnTo>
                <a:lnTo>
                  <a:pt x="136245" y="68872"/>
                </a:lnTo>
                <a:lnTo>
                  <a:pt x="141325" y="69405"/>
                </a:lnTo>
                <a:lnTo>
                  <a:pt x="141325" y="68872"/>
                </a:lnTo>
                <a:lnTo>
                  <a:pt x="140792" y="68605"/>
                </a:lnTo>
                <a:lnTo>
                  <a:pt x="139725" y="68605"/>
                </a:lnTo>
                <a:lnTo>
                  <a:pt x="139725" y="66738"/>
                </a:lnTo>
                <a:lnTo>
                  <a:pt x="139992" y="66484"/>
                </a:lnTo>
                <a:lnTo>
                  <a:pt x="141592" y="63550"/>
                </a:lnTo>
                <a:lnTo>
                  <a:pt x="148272" y="64084"/>
                </a:lnTo>
                <a:lnTo>
                  <a:pt x="149072" y="66738"/>
                </a:lnTo>
                <a:lnTo>
                  <a:pt x="149136" y="67271"/>
                </a:lnTo>
                <a:lnTo>
                  <a:pt x="149339" y="68072"/>
                </a:lnTo>
                <a:lnTo>
                  <a:pt x="149339" y="69405"/>
                </a:lnTo>
                <a:lnTo>
                  <a:pt x="148539" y="69138"/>
                </a:lnTo>
                <a:lnTo>
                  <a:pt x="147472" y="69138"/>
                </a:lnTo>
                <a:lnTo>
                  <a:pt x="147472" y="69672"/>
                </a:lnTo>
                <a:lnTo>
                  <a:pt x="153885" y="70205"/>
                </a:lnTo>
                <a:lnTo>
                  <a:pt x="154152" y="69938"/>
                </a:lnTo>
                <a:close/>
              </a:path>
              <a:path w="349884" h="70484">
                <a:moveTo>
                  <a:pt x="179793" y="69938"/>
                </a:moveTo>
                <a:lnTo>
                  <a:pt x="178460" y="69672"/>
                </a:lnTo>
                <a:lnTo>
                  <a:pt x="178193" y="69405"/>
                </a:lnTo>
                <a:lnTo>
                  <a:pt x="176047" y="64350"/>
                </a:lnTo>
                <a:lnTo>
                  <a:pt x="175831" y="63817"/>
                </a:lnTo>
                <a:lnTo>
                  <a:pt x="173380" y="58000"/>
                </a:lnTo>
                <a:lnTo>
                  <a:pt x="173380" y="63817"/>
                </a:lnTo>
                <a:lnTo>
                  <a:pt x="167233" y="63550"/>
                </a:lnTo>
                <a:lnTo>
                  <a:pt x="170446" y="56642"/>
                </a:lnTo>
                <a:lnTo>
                  <a:pt x="173380" y="63817"/>
                </a:lnTo>
                <a:lnTo>
                  <a:pt x="173380" y="58000"/>
                </a:lnTo>
                <a:lnTo>
                  <a:pt x="172808" y="56642"/>
                </a:lnTo>
                <a:lnTo>
                  <a:pt x="171246" y="52920"/>
                </a:lnTo>
                <a:lnTo>
                  <a:pt x="170713" y="52920"/>
                </a:lnTo>
                <a:lnTo>
                  <a:pt x="165100" y="65417"/>
                </a:lnTo>
                <a:lnTo>
                  <a:pt x="164566" y="66484"/>
                </a:lnTo>
                <a:lnTo>
                  <a:pt x="163766" y="68338"/>
                </a:lnTo>
                <a:lnTo>
                  <a:pt x="162699" y="69405"/>
                </a:lnTo>
                <a:lnTo>
                  <a:pt x="161899" y="69405"/>
                </a:lnTo>
                <a:lnTo>
                  <a:pt x="161899" y="69938"/>
                </a:lnTo>
                <a:lnTo>
                  <a:pt x="166966" y="69938"/>
                </a:lnTo>
                <a:lnTo>
                  <a:pt x="166966" y="69405"/>
                </a:lnTo>
                <a:lnTo>
                  <a:pt x="165366" y="69405"/>
                </a:lnTo>
                <a:lnTo>
                  <a:pt x="165366" y="67538"/>
                </a:lnTo>
                <a:lnTo>
                  <a:pt x="165633" y="67271"/>
                </a:lnTo>
                <a:lnTo>
                  <a:pt x="166966" y="64350"/>
                </a:lnTo>
                <a:lnTo>
                  <a:pt x="173647" y="64617"/>
                </a:lnTo>
                <a:lnTo>
                  <a:pt x="174713" y="67005"/>
                </a:lnTo>
                <a:lnTo>
                  <a:pt x="174980" y="67271"/>
                </a:lnTo>
                <a:lnTo>
                  <a:pt x="175247" y="68072"/>
                </a:lnTo>
                <a:lnTo>
                  <a:pt x="175247" y="69672"/>
                </a:lnTo>
                <a:lnTo>
                  <a:pt x="173380" y="69672"/>
                </a:lnTo>
                <a:lnTo>
                  <a:pt x="173380" y="70205"/>
                </a:lnTo>
                <a:lnTo>
                  <a:pt x="179793" y="70459"/>
                </a:lnTo>
                <a:lnTo>
                  <a:pt x="179793" y="69938"/>
                </a:lnTo>
                <a:close/>
              </a:path>
              <a:path w="349884" h="70484">
                <a:moveTo>
                  <a:pt x="198767" y="64884"/>
                </a:moveTo>
                <a:lnTo>
                  <a:pt x="198678" y="59563"/>
                </a:lnTo>
                <a:lnTo>
                  <a:pt x="198501" y="55575"/>
                </a:lnTo>
                <a:lnTo>
                  <a:pt x="196354" y="54241"/>
                </a:lnTo>
                <a:lnTo>
                  <a:pt x="196088" y="54076"/>
                </a:lnTo>
                <a:lnTo>
                  <a:pt x="196088" y="69138"/>
                </a:lnTo>
                <a:lnTo>
                  <a:pt x="189674" y="69405"/>
                </a:lnTo>
                <a:lnTo>
                  <a:pt x="186740" y="69405"/>
                </a:lnTo>
                <a:lnTo>
                  <a:pt x="186474" y="69138"/>
                </a:lnTo>
                <a:lnTo>
                  <a:pt x="186436" y="67538"/>
                </a:lnTo>
                <a:lnTo>
                  <a:pt x="186029" y="57442"/>
                </a:lnTo>
                <a:lnTo>
                  <a:pt x="185940" y="54241"/>
                </a:lnTo>
                <a:lnTo>
                  <a:pt x="190474" y="54241"/>
                </a:lnTo>
                <a:lnTo>
                  <a:pt x="195935" y="64884"/>
                </a:lnTo>
                <a:lnTo>
                  <a:pt x="196088" y="69138"/>
                </a:lnTo>
                <a:lnTo>
                  <a:pt x="196088" y="54076"/>
                </a:lnTo>
                <a:lnTo>
                  <a:pt x="194221" y="52920"/>
                </a:lnTo>
                <a:lnTo>
                  <a:pt x="181127" y="53454"/>
                </a:lnTo>
                <a:lnTo>
                  <a:pt x="181127" y="53987"/>
                </a:lnTo>
                <a:lnTo>
                  <a:pt x="183273" y="53987"/>
                </a:lnTo>
                <a:lnTo>
                  <a:pt x="183540" y="54241"/>
                </a:lnTo>
                <a:lnTo>
                  <a:pt x="183616" y="59563"/>
                </a:lnTo>
                <a:lnTo>
                  <a:pt x="183743" y="64884"/>
                </a:lnTo>
                <a:lnTo>
                  <a:pt x="183807" y="69405"/>
                </a:lnTo>
                <a:lnTo>
                  <a:pt x="183540" y="69672"/>
                </a:lnTo>
                <a:lnTo>
                  <a:pt x="181660" y="69938"/>
                </a:lnTo>
                <a:lnTo>
                  <a:pt x="181927" y="69938"/>
                </a:lnTo>
                <a:lnTo>
                  <a:pt x="181927" y="70472"/>
                </a:lnTo>
                <a:lnTo>
                  <a:pt x="196888" y="69938"/>
                </a:lnTo>
                <a:lnTo>
                  <a:pt x="197091" y="69405"/>
                </a:lnTo>
                <a:lnTo>
                  <a:pt x="198767" y="64884"/>
                </a:lnTo>
                <a:close/>
              </a:path>
              <a:path w="349884" h="70484">
                <a:moveTo>
                  <a:pt x="223342" y="49987"/>
                </a:moveTo>
                <a:lnTo>
                  <a:pt x="217995" y="50520"/>
                </a:lnTo>
                <a:lnTo>
                  <a:pt x="217995" y="51054"/>
                </a:lnTo>
                <a:lnTo>
                  <a:pt x="220129" y="51054"/>
                </a:lnTo>
                <a:lnTo>
                  <a:pt x="220129" y="52654"/>
                </a:lnTo>
                <a:lnTo>
                  <a:pt x="219862" y="53721"/>
                </a:lnTo>
                <a:lnTo>
                  <a:pt x="219862" y="53987"/>
                </a:lnTo>
                <a:lnTo>
                  <a:pt x="217195" y="63817"/>
                </a:lnTo>
                <a:lnTo>
                  <a:pt x="212115" y="55841"/>
                </a:lnTo>
                <a:lnTo>
                  <a:pt x="211315" y="54508"/>
                </a:lnTo>
                <a:lnTo>
                  <a:pt x="210781" y="53454"/>
                </a:lnTo>
                <a:lnTo>
                  <a:pt x="210781" y="52387"/>
                </a:lnTo>
                <a:lnTo>
                  <a:pt x="211315" y="52387"/>
                </a:lnTo>
                <a:lnTo>
                  <a:pt x="212648" y="52120"/>
                </a:lnTo>
                <a:lnTo>
                  <a:pt x="212648" y="51587"/>
                </a:lnTo>
                <a:lnTo>
                  <a:pt x="205981" y="52387"/>
                </a:lnTo>
                <a:lnTo>
                  <a:pt x="205981" y="52920"/>
                </a:lnTo>
                <a:lnTo>
                  <a:pt x="207048" y="52920"/>
                </a:lnTo>
                <a:lnTo>
                  <a:pt x="207581" y="53187"/>
                </a:lnTo>
                <a:lnTo>
                  <a:pt x="208915" y="55308"/>
                </a:lnTo>
                <a:lnTo>
                  <a:pt x="216928" y="68338"/>
                </a:lnTo>
                <a:lnTo>
                  <a:pt x="217195" y="68338"/>
                </a:lnTo>
                <a:lnTo>
                  <a:pt x="221475" y="51320"/>
                </a:lnTo>
                <a:lnTo>
                  <a:pt x="221742" y="51054"/>
                </a:lnTo>
                <a:lnTo>
                  <a:pt x="223075" y="50787"/>
                </a:lnTo>
                <a:lnTo>
                  <a:pt x="223342" y="49987"/>
                </a:lnTo>
                <a:close/>
              </a:path>
              <a:path w="349884" h="70484">
                <a:moveTo>
                  <a:pt x="241236" y="59029"/>
                </a:moveTo>
                <a:lnTo>
                  <a:pt x="240436" y="59296"/>
                </a:lnTo>
                <a:lnTo>
                  <a:pt x="239903" y="62230"/>
                </a:lnTo>
                <a:lnTo>
                  <a:pt x="238836" y="63017"/>
                </a:lnTo>
                <a:lnTo>
                  <a:pt x="235623" y="63817"/>
                </a:lnTo>
                <a:lnTo>
                  <a:pt x="231889" y="64617"/>
                </a:lnTo>
                <a:lnTo>
                  <a:pt x="231508" y="63017"/>
                </a:lnTo>
                <a:lnTo>
                  <a:pt x="230289" y="57442"/>
                </a:lnTo>
                <a:lnTo>
                  <a:pt x="234289" y="56642"/>
                </a:lnTo>
                <a:lnTo>
                  <a:pt x="236435" y="56375"/>
                </a:lnTo>
                <a:lnTo>
                  <a:pt x="236702" y="56642"/>
                </a:lnTo>
                <a:lnTo>
                  <a:pt x="237502" y="58496"/>
                </a:lnTo>
                <a:lnTo>
                  <a:pt x="238036" y="58496"/>
                </a:lnTo>
                <a:lnTo>
                  <a:pt x="236702" y="52654"/>
                </a:lnTo>
                <a:lnTo>
                  <a:pt x="236169" y="52654"/>
                </a:lnTo>
                <a:lnTo>
                  <a:pt x="236435" y="54508"/>
                </a:lnTo>
                <a:lnTo>
                  <a:pt x="236169" y="55041"/>
                </a:lnTo>
                <a:lnTo>
                  <a:pt x="234022" y="55575"/>
                </a:lnTo>
                <a:lnTo>
                  <a:pt x="230022" y="56375"/>
                </a:lnTo>
                <a:lnTo>
                  <a:pt x="228955" y="50787"/>
                </a:lnTo>
                <a:lnTo>
                  <a:pt x="228777" y="50253"/>
                </a:lnTo>
                <a:lnTo>
                  <a:pt x="228688" y="49987"/>
                </a:lnTo>
                <a:lnTo>
                  <a:pt x="228955" y="49733"/>
                </a:lnTo>
                <a:lnTo>
                  <a:pt x="229489" y="49733"/>
                </a:lnTo>
                <a:lnTo>
                  <a:pt x="232956" y="48933"/>
                </a:lnTo>
                <a:lnTo>
                  <a:pt x="235889" y="48399"/>
                </a:lnTo>
                <a:lnTo>
                  <a:pt x="236702" y="48666"/>
                </a:lnTo>
                <a:lnTo>
                  <a:pt x="237502" y="50787"/>
                </a:lnTo>
                <a:lnTo>
                  <a:pt x="238036" y="50520"/>
                </a:lnTo>
                <a:lnTo>
                  <a:pt x="237540" y="48399"/>
                </a:lnTo>
                <a:lnTo>
                  <a:pt x="237236" y="47066"/>
                </a:lnTo>
                <a:lnTo>
                  <a:pt x="223875" y="49987"/>
                </a:lnTo>
                <a:lnTo>
                  <a:pt x="223875" y="50520"/>
                </a:lnTo>
                <a:lnTo>
                  <a:pt x="225475" y="50253"/>
                </a:lnTo>
                <a:lnTo>
                  <a:pt x="226009" y="50520"/>
                </a:lnTo>
                <a:lnTo>
                  <a:pt x="226542" y="52387"/>
                </a:lnTo>
                <a:lnTo>
                  <a:pt x="228955" y="63550"/>
                </a:lnTo>
                <a:lnTo>
                  <a:pt x="229222" y="65417"/>
                </a:lnTo>
                <a:lnTo>
                  <a:pt x="228688" y="65684"/>
                </a:lnTo>
                <a:lnTo>
                  <a:pt x="227076" y="66217"/>
                </a:lnTo>
                <a:lnTo>
                  <a:pt x="227076" y="66738"/>
                </a:lnTo>
                <a:lnTo>
                  <a:pt x="236994" y="64617"/>
                </a:lnTo>
                <a:lnTo>
                  <a:pt x="240703" y="63817"/>
                </a:lnTo>
                <a:lnTo>
                  <a:pt x="241236" y="59029"/>
                </a:lnTo>
                <a:close/>
              </a:path>
              <a:path w="349884" h="70484">
                <a:moveTo>
                  <a:pt x="259676" y="58242"/>
                </a:moveTo>
                <a:lnTo>
                  <a:pt x="259410" y="57975"/>
                </a:lnTo>
                <a:lnTo>
                  <a:pt x="259143" y="57708"/>
                </a:lnTo>
                <a:lnTo>
                  <a:pt x="258330" y="57975"/>
                </a:lnTo>
                <a:lnTo>
                  <a:pt x="257530" y="57708"/>
                </a:lnTo>
                <a:lnTo>
                  <a:pt x="251421" y="53721"/>
                </a:lnTo>
                <a:lnTo>
                  <a:pt x="251015" y="53454"/>
                </a:lnTo>
                <a:lnTo>
                  <a:pt x="249783" y="52654"/>
                </a:lnTo>
                <a:lnTo>
                  <a:pt x="250850" y="51854"/>
                </a:lnTo>
                <a:lnTo>
                  <a:pt x="251396" y="51587"/>
                </a:lnTo>
                <a:lnTo>
                  <a:pt x="247916" y="52920"/>
                </a:lnTo>
                <a:lnTo>
                  <a:pt x="245783" y="53454"/>
                </a:lnTo>
                <a:lnTo>
                  <a:pt x="243649" y="47332"/>
                </a:lnTo>
                <a:lnTo>
                  <a:pt x="243649" y="47066"/>
                </a:lnTo>
                <a:lnTo>
                  <a:pt x="243649" y="46532"/>
                </a:lnTo>
                <a:lnTo>
                  <a:pt x="244983" y="45999"/>
                </a:lnTo>
                <a:lnTo>
                  <a:pt x="249250" y="44945"/>
                </a:lnTo>
                <a:lnTo>
                  <a:pt x="250317" y="48133"/>
                </a:lnTo>
                <a:lnTo>
                  <a:pt x="251396" y="51587"/>
                </a:lnTo>
                <a:lnTo>
                  <a:pt x="254063" y="50253"/>
                </a:lnTo>
                <a:lnTo>
                  <a:pt x="252806" y="46532"/>
                </a:lnTo>
                <a:lnTo>
                  <a:pt x="252234" y="44945"/>
                </a:lnTo>
                <a:lnTo>
                  <a:pt x="251663" y="43345"/>
                </a:lnTo>
                <a:lnTo>
                  <a:pt x="247383" y="43878"/>
                </a:lnTo>
                <a:lnTo>
                  <a:pt x="245249" y="44678"/>
                </a:lnTo>
                <a:lnTo>
                  <a:pt x="238569" y="46799"/>
                </a:lnTo>
                <a:lnTo>
                  <a:pt x="238836" y="47332"/>
                </a:lnTo>
                <a:lnTo>
                  <a:pt x="240703" y="47066"/>
                </a:lnTo>
                <a:lnTo>
                  <a:pt x="241236" y="47066"/>
                </a:lnTo>
                <a:lnTo>
                  <a:pt x="241769" y="48933"/>
                </a:lnTo>
                <a:lnTo>
                  <a:pt x="244983" y="59563"/>
                </a:lnTo>
                <a:lnTo>
                  <a:pt x="245440" y="61163"/>
                </a:lnTo>
                <a:lnTo>
                  <a:pt x="245516" y="61963"/>
                </a:lnTo>
                <a:lnTo>
                  <a:pt x="243649" y="62750"/>
                </a:lnTo>
                <a:lnTo>
                  <a:pt x="243916" y="63284"/>
                </a:lnTo>
                <a:lnTo>
                  <a:pt x="250583" y="61163"/>
                </a:lnTo>
                <a:lnTo>
                  <a:pt x="250583" y="60629"/>
                </a:lnTo>
                <a:lnTo>
                  <a:pt x="248450" y="61163"/>
                </a:lnTo>
                <a:lnTo>
                  <a:pt x="248183" y="60629"/>
                </a:lnTo>
                <a:lnTo>
                  <a:pt x="246049" y="54241"/>
                </a:lnTo>
                <a:lnTo>
                  <a:pt x="247383" y="53721"/>
                </a:lnTo>
                <a:lnTo>
                  <a:pt x="255663" y="59563"/>
                </a:lnTo>
                <a:lnTo>
                  <a:pt x="259676" y="58242"/>
                </a:lnTo>
                <a:close/>
              </a:path>
              <a:path w="349884" h="70484">
                <a:moveTo>
                  <a:pt x="267157" y="55575"/>
                </a:moveTo>
                <a:lnTo>
                  <a:pt x="265277" y="56108"/>
                </a:lnTo>
                <a:lnTo>
                  <a:pt x="264744" y="55841"/>
                </a:lnTo>
                <a:lnTo>
                  <a:pt x="264210" y="53987"/>
                </a:lnTo>
                <a:lnTo>
                  <a:pt x="261277" y="43078"/>
                </a:lnTo>
                <a:lnTo>
                  <a:pt x="260743" y="40957"/>
                </a:lnTo>
                <a:lnTo>
                  <a:pt x="261277" y="40690"/>
                </a:lnTo>
                <a:lnTo>
                  <a:pt x="263144" y="40157"/>
                </a:lnTo>
                <a:lnTo>
                  <a:pt x="263144" y="39624"/>
                </a:lnTo>
                <a:lnTo>
                  <a:pt x="255663" y="41490"/>
                </a:lnTo>
                <a:lnTo>
                  <a:pt x="255930" y="42011"/>
                </a:lnTo>
                <a:lnTo>
                  <a:pt x="258064" y="41490"/>
                </a:lnTo>
                <a:lnTo>
                  <a:pt x="258330" y="41744"/>
                </a:lnTo>
                <a:lnTo>
                  <a:pt x="258876" y="43611"/>
                </a:lnTo>
                <a:lnTo>
                  <a:pt x="261810" y="54508"/>
                </a:lnTo>
                <a:lnTo>
                  <a:pt x="262077" y="56375"/>
                </a:lnTo>
                <a:lnTo>
                  <a:pt x="262077" y="56908"/>
                </a:lnTo>
                <a:lnTo>
                  <a:pt x="259943" y="57442"/>
                </a:lnTo>
                <a:lnTo>
                  <a:pt x="259676" y="57975"/>
                </a:lnTo>
                <a:lnTo>
                  <a:pt x="267157" y="56108"/>
                </a:lnTo>
                <a:lnTo>
                  <a:pt x="267157" y="55575"/>
                </a:lnTo>
                <a:close/>
              </a:path>
              <a:path w="349884" h="70484">
                <a:moveTo>
                  <a:pt x="279704" y="52387"/>
                </a:moveTo>
                <a:lnTo>
                  <a:pt x="279438" y="51854"/>
                </a:lnTo>
                <a:lnTo>
                  <a:pt x="277571" y="52654"/>
                </a:lnTo>
                <a:lnTo>
                  <a:pt x="277037" y="52120"/>
                </a:lnTo>
                <a:lnTo>
                  <a:pt x="272491" y="38023"/>
                </a:lnTo>
                <a:lnTo>
                  <a:pt x="273837" y="37490"/>
                </a:lnTo>
                <a:lnTo>
                  <a:pt x="276504" y="36703"/>
                </a:lnTo>
                <a:lnTo>
                  <a:pt x="277304" y="36969"/>
                </a:lnTo>
                <a:lnTo>
                  <a:pt x="278638" y="39357"/>
                </a:lnTo>
                <a:lnTo>
                  <a:pt x="279171" y="39090"/>
                </a:lnTo>
                <a:lnTo>
                  <a:pt x="277571" y="35102"/>
                </a:lnTo>
                <a:lnTo>
                  <a:pt x="263677" y="39624"/>
                </a:lnTo>
                <a:lnTo>
                  <a:pt x="265010" y="43878"/>
                </a:lnTo>
                <a:lnTo>
                  <a:pt x="265544" y="43611"/>
                </a:lnTo>
                <a:lnTo>
                  <a:pt x="265277" y="40957"/>
                </a:lnTo>
                <a:lnTo>
                  <a:pt x="265811" y="40157"/>
                </a:lnTo>
                <a:lnTo>
                  <a:pt x="268490" y="39357"/>
                </a:lnTo>
                <a:lnTo>
                  <a:pt x="269824" y="38823"/>
                </a:lnTo>
                <a:lnTo>
                  <a:pt x="273837" y="51054"/>
                </a:lnTo>
                <a:lnTo>
                  <a:pt x="274370" y="52920"/>
                </a:lnTo>
                <a:lnTo>
                  <a:pt x="274370" y="53454"/>
                </a:lnTo>
                <a:lnTo>
                  <a:pt x="272224" y="54241"/>
                </a:lnTo>
                <a:lnTo>
                  <a:pt x="272491" y="54775"/>
                </a:lnTo>
                <a:lnTo>
                  <a:pt x="279704" y="52387"/>
                </a:lnTo>
                <a:close/>
              </a:path>
              <a:path w="349884" h="70484">
                <a:moveTo>
                  <a:pt x="302412" y="42545"/>
                </a:moveTo>
                <a:lnTo>
                  <a:pt x="301345" y="43078"/>
                </a:lnTo>
                <a:lnTo>
                  <a:pt x="301078" y="42811"/>
                </a:lnTo>
                <a:lnTo>
                  <a:pt x="299478" y="41490"/>
                </a:lnTo>
                <a:lnTo>
                  <a:pt x="298272" y="40424"/>
                </a:lnTo>
                <a:lnTo>
                  <a:pt x="292798" y="35585"/>
                </a:lnTo>
                <a:lnTo>
                  <a:pt x="292798" y="39890"/>
                </a:lnTo>
                <a:lnTo>
                  <a:pt x="287451" y="42545"/>
                </a:lnTo>
                <a:lnTo>
                  <a:pt x="287185" y="34836"/>
                </a:lnTo>
                <a:lnTo>
                  <a:pt x="292798" y="39890"/>
                </a:lnTo>
                <a:lnTo>
                  <a:pt x="292798" y="35585"/>
                </a:lnTo>
                <a:lnTo>
                  <a:pt x="291960" y="34836"/>
                </a:lnTo>
                <a:lnTo>
                  <a:pt x="287451" y="30848"/>
                </a:lnTo>
                <a:lnTo>
                  <a:pt x="286918" y="31115"/>
                </a:lnTo>
                <a:lnTo>
                  <a:pt x="286994" y="34836"/>
                </a:lnTo>
                <a:lnTo>
                  <a:pt x="287096" y="48133"/>
                </a:lnTo>
                <a:lnTo>
                  <a:pt x="286918" y="48666"/>
                </a:lnTo>
                <a:lnTo>
                  <a:pt x="286651" y="49199"/>
                </a:lnTo>
                <a:lnTo>
                  <a:pt x="286118" y="49466"/>
                </a:lnTo>
                <a:lnTo>
                  <a:pt x="285851" y="49733"/>
                </a:lnTo>
                <a:lnTo>
                  <a:pt x="286118" y="50253"/>
                </a:lnTo>
                <a:lnTo>
                  <a:pt x="290093" y="48399"/>
                </a:lnTo>
                <a:lnTo>
                  <a:pt x="290664" y="48133"/>
                </a:lnTo>
                <a:lnTo>
                  <a:pt x="290398" y="47599"/>
                </a:lnTo>
                <a:lnTo>
                  <a:pt x="288798" y="48399"/>
                </a:lnTo>
                <a:lnTo>
                  <a:pt x="288251" y="47332"/>
                </a:lnTo>
                <a:lnTo>
                  <a:pt x="287985" y="47066"/>
                </a:lnTo>
                <a:lnTo>
                  <a:pt x="287883" y="44945"/>
                </a:lnTo>
                <a:lnTo>
                  <a:pt x="287718" y="43078"/>
                </a:lnTo>
                <a:lnTo>
                  <a:pt x="288950" y="42545"/>
                </a:lnTo>
                <a:lnTo>
                  <a:pt x="293865" y="40424"/>
                </a:lnTo>
                <a:lnTo>
                  <a:pt x="295998" y="42545"/>
                </a:lnTo>
                <a:lnTo>
                  <a:pt x="296545" y="43345"/>
                </a:lnTo>
                <a:lnTo>
                  <a:pt x="296811" y="43611"/>
                </a:lnTo>
                <a:lnTo>
                  <a:pt x="297078" y="44411"/>
                </a:lnTo>
                <a:lnTo>
                  <a:pt x="296265" y="44945"/>
                </a:lnTo>
                <a:lnTo>
                  <a:pt x="295465" y="45212"/>
                </a:lnTo>
                <a:lnTo>
                  <a:pt x="295732" y="45732"/>
                </a:lnTo>
                <a:lnTo>
                  <a:pt x="301612" y="43078"/>
                </a:lnTo>
                <a:lnTo>
                  <a:pt x="302412" y="42545"/>
                </a:lnTo>
                <a:close/>
              </a:path>
              <a:path w="349884" h="70484">
                <a:moveTo>
                  <a:pt x="312839" y="36703"/>
                </a:moveTo>
                <a:lnTo>
                  <a:pt x="312305" y="36169"/>
                </a:lnTo>
                <a:lnTo>
                  <a:pt x="310426" y="37236"/>
                </a:lnTo>
                <a:lnTo>
                  <a:pt x="309892" y="36969"/>
                </a:lnTo>
                <a:lnTo>
                  <a:pt x="309092" y="35369"/>
                </a:lnTo>
                <a:lnTo>
                  <a:pt x="302679" y="23939"/>
                </a:lnTo>
                <a:lnTo>
                  <a:pt x="306692" y="21539"/>
                </a:lnTo>
                <a:lnTo>
                  <a:pt x="307492" y="21805"/>
                </a:lnTo>
                <a:lnTo>
                  <a:pt x="309359" y="23939"/>
                </a:lnTo>
                <a:lnTo>
                  <a:pt x="309892" y="23672"/>
                </a:lnTo>
                <a:lnTo>
                  <a:pt x="307759" y="19951"/>
                </a:lnTo>
                <a:lnTo>
                  <a:pt x="294932" y="26860"/>
                </a:lnTo>
                <a:lnTo>
                  <a:pt x="296811" y="30848"/>
                </a:lnTo>
                <a:lnTo>
                  <a:pt x="297345" y="30581"/>
                </a:lnTo>
                <a:lnTo>
                  <a:pt x="296265" y="27927"/>
                </a:lnTo>
                <a:lnTo>
                  <a:pt x="296811" y="27127"/>
                </a:lnTo>
                <a:lnTo>
                  <a:pt x="299212" y="25793"/>
                </a:lnTo>
                <a:lnTo>
                  <a:pt x="300545" y="24993"/>
                </a:lnTo>
                <a:lnTo>
                  <a:pt x="306692" y="36169"/>
                </a:lnTo>
                <a:lnTo>
                  <a:pt x="307759" y="37757"/>
                </a:lnTo>
                <a:lnTo>
                  <a:pt x="308025" y="38290"/>
                </a:lnTo>
                <a:lnTo>
                  <a:pt x="305892" y="39624"/>
                </a:lnTo>
                <a:lnTo>
                  <a:pt x="306158" y="40157"/>
                </a:lnTo>
                <a:lnTo>
                  <a:pt x="312839" y="36703"/>
                </a:lnTo>
                <a:close/>
              </a:path>
              <a:path w="349884" h="70484">
                <a:moveTo>
                  <a:pt x="329133" y="27127"/>
                </a:moveTo>
                <a:lnTo>
                  <a:pt x="327266" y="22872"/>
                </a:lnTo>
                <a:lnTo>
                  <a:pt x="326732" y="23139"/>
                </a:lnTo>
                <a:lnTo>
                  <a:pt x="327266" y="26060"/>
                </a:lnTo>
                <a:lnTo>
                  <a:pt x="326453" y="27393"/>
                </a:lnTo>
                <a:lnTo>
                  <a:pt x="323786" y="28994"/>
                </a:lnTo>
                <a:lnTo>
                  <a:pt x="320586" y="30848"/>
                </a:lnTo>
                <a:lnTo>
                  <a:pt x="316572" y="24739"/>
                </a:lnTo>
                <a:lnTo>
                  <a:pt x="318312" y="23672"/>
                </a:lnTo>
                <a:lnTo>
                  <a:pt x="320052" y="22606"/>
                </a:lnTo>
                <a:lnTo>
                  <a:pt x="321919" y="21539"/>
                </a:lnTo>
                <a:lnTo>
                  <a:pt x="322453" y="21539"/>
                </a:lnTo>
                <a:lnTo>
                  <a:pt x="323786" y="23139"/>
                </a:lnTo>
                <a:lnTo>
                  <a:pt x="324319" y="22872"/>
                </a:lnTo>
                <a:lnTo>
                  <a:pt x="323481" y="21539"/>
                </a:lnTo>
                <a:lnTo>
                  <a:pt x="321119" y="17818"/>
                </a:lnTo>
                <a:lnTo>
                  <a:pt x="320586" y="18084"/>
                </a:lnTo>
                <a:lnTo>
                  <a:pt x="321386" y="19685"/>
                </a:lnTo>
                <a:lnTo>
                  <a:pt x="321386" y="20218"/>
                </a:lnTo>
                <a:lnTo>
                  <a:pt x="319519" y="21539"/>
                </a:lnTo>
                <a:lnTo>
                  <a:pt x="316039" y="23672"/>
                </a:lnTo>
                <a:lnTo>
                  <a:pt x="313588" y="19685"/>
                </a:lnTo>
                <a:lnTo>
                  <a:pt x="313105" y="18884"/>
                </a:lnTo>
                <a:lnTo>
                  <a:pt x="312572" y="18351"/>
                </a:lnTo>
                <a:lnTo>
                  <a:pt x="312839" y="18084"/>
                </a:lnTo>
                <a:lnTo>
                  <a:pt x="313372" y="17818"/>
                </a:lnTo>
                <a:lnTo>
                  <a:pt x="316306" y="15963"/>
                </a:lnTo>
                <a:lnTo>
                  <a:pt x="318706" y="14630"/>
                </a:lnTo>
                <a:lnTo>
                  <a:pt x="319519" y="14630"/>
                </a:lnTo>
                <a:lnTo>
                  <a:pt x="321119" y="16230"/>
                </a:lnTo>
                <a:lnTo>
                  <a:pt x="321652" y="15963"/>
                </a:lnTo>
                <a:lnTo>
                  <a:pt x="320878" y="14630"/>
                </a:lnTo>
                <a:lnTo>
                  <a:pt x="319786" y="12763"/>
                </a:lnTo>
                <a:lnTo>
                  <a:pt x="308025" y="19951"/>
                </a:lnTo>
                <a:lnTo>
                  <a:pt x="308292" y="20485"/>
                </a:lnTo>
                <a:lnTo>
                  <a:pt x="309892" y="19685"/>
                </a:lnTo>
                <a:lnTo>
                  <a:pt x="310426" y="19685"/>
                </a:lnTo>
                <a:lnTo>
                  <a:pt x="311505" y="21272"/>
                </a:lnTo>
                <a:lnTo>
                  <a:pt x="317639" y="30848"/>
                </a:lnTo>
                <a:lnTo>
                  <a:pt x="318706" y="32448"/>
                </a:lnTo>
                <a:lnTo>
                  <a:pt x="318173" y="32981"/>
                </a:lnTo>
                <a:lnTo>
                  <a:pt x="316839" y="34036"/>
                </a:lnTo>
                <a:lnTo>
                  <a:pt x="317106" y="34302"/>
                </a:lnTo>
                <a:lnTo>
                  <a:pt x="322897" y="30848"/>
                </a:lnTo>
                <a:lnTo>
                  <a:pt x="329133" y="27127"/>
                </a:lnTo>
                <a:close/>
              </a:path>
              <a:path w="349884" h="70484">
                <a:moveTo>
                  <a:pt x="349440" y="14097"/>
                </a:moveTo>
                <a:lnTo>
                  <a:pt x="349173" y="13563"/>
                </a:lnTo>
                <a:lnTo>
                  <a:pt x="347560" y="14363"/>
                </a:lnTo>
                <a:lnTo>
                  <a:pt x="347027" y="14363"/>
                </a:lnTo>
                <a:lnTo>
                  <a:pt x="345960" y="12763"/>
                </a:lnTo>
                <a:lnTo>
                  <a:pt x="340461" y="4787"/>
                </a:lnTo>
                <a:lnTo>
                  <a:pt x="339547" y="3467"/>
                </a:lnTo>
                <a:lnTo>
                  <a:pt x="338480" y="1600"/>
                </a:lnTo>
                <a:lnTo>
                  <a:pt x="338747" y="1333"/>
                </a:lnTo>
                <a:lnTo>
                  <a:pt x="340080" y="266"/>
                </a:lnTo>
                <a:lnTo>
                  <a:pt x="340080" y="0"/>
                </a:lnTo>
                <a:lnTo>
                  <a:pt x="335813" y="2933"/>
                </a:lnTo>
                <a:lnTo>
                  <a:pt x="338213" y="16751"/>
                </a:lnTo>
                <a:lnTo>
                  <a:pt x="331635" y="12763"/>
                </a:lnTo>
                <a:lnTo>
                  <a:pt x="329869" y="11709"/>
                </a:lnTo>
                <a:lnTo>
                  <a:pt x="325920" y="9309"/>
                </a:lnTo>
                <a:lnTo>
                  <a:pt x="321652" y="12242"/>
                </a:lnTo>
                <a:lnTo>
                  <a:pt x="321919" y="12763"/>
                </a:lnTo>
                <a:lnTo>
                  <a:pt x="323786" y="11709"/>
                </a:lnTo>
                <a:lnTo>
                  <a:pt x="324319" y="11709"/>
                </a:lnTo>
                <a:lnTo>
                  <a:pt x="325386" y="13296"/>
                </a:lnTo>
                <a:lnTo>
                  <a:pt x="331266" y="21805"/>
                </a:lnTo>
                <a:lnTo>
                  <a:pt x="332867" y="23939"/>
                </a:lnTo>
                <a:lnTo>
                  <a:pt x="332600" y="24739"/>
                </a:lnTo>
                <a:lnTo>
                  <a:pt x="331000" y="25793"/>
                </a:lnTo>
                <a:lnTo>
                  <a:pt x="331266" y="26327"/>
                </a:lnTo>
                <a:lnTo>
                  <a:pt x="335178" y="23672"/>
                </a:lnTo>
                <a:lnTo>
                  <a:pt x="336346" y="22872"/>
                </a:lnTo>
                <a:lnTo>
                  <a:pt x="336080" y="22606"/>
                </a:lnTo>
                <a:lnTo>
                  <a:pt x="334479" y="23672"/>
                </a:lnTo>
                <a:lnTo>
                  <a:pt x="333933" y="23406"/>
                </a:lnTo>
                <a:lnTo>
                  <a:pt x="332333" y="21272"/>
                </a:lnTo>
                <a:lnTo>
                  <a:pt x="326732" y="12763"/>
                </a:lnTo>
                <a:lnTo>
                  <a:pt x="339813" y="20739"/>
                </a:lnTo>
                <a:lnTo>
                  <a:pt x="340080" y="20485"/>
                </a:lnTo>
                <a:lnTo>
                  <a:pt x="339445" y="16751"/>
                </a:lnTo>
                <a:lnTo>
                  <a:pt x="337413" y="4787"/>
                </a:lnTo>
                <a:lnTo>
                  <a:pt x="343827" y="14363"/>
                </a:lnTo>
                <a:lnTo>
                  <a:pt x="344893" y="16230"/>
                </a:lnTo>
                <a:lnTo>
                  <a:pt x="344893" y="16751"/>
                </a:lnTo>
                <a:lnTo>
                  <a:pt x="343293" y="17818"/>
                </a:lnTo>
                <a:lnTo>
                  <a:pt x="343560" y="18084"/>
                </a:lnTo>
                <a:lnTo>
                  <a:pt x="349046" y="14363"/>
                </a:lnTo>
                <a:lnTo>
                  <a:pt x="349440" y="14097"/>
                </a:lnTo>
                <a:close/>
              </a:path>
            </a:pathLst>
          </a:custGeom>
          <a:solidFill>
            <a:srgbClr val="000000"/>
          </a:solidFill>
        </p:spPr>
        <p:txBody>
          <a:bodyPr wrap="square" lIns="0" tIns="0" rIns="0" bIns="0" rtlCol="0"/>
          <a:lstStyle/>
          <a:p/>
        </p:txBody>
      </p:sp>
      <p:sp>
        <p:nvSpPr>
          <p:cNvPr id="28" name="bg object 28"/>
          <p:cNvSpPr/>
          <p:nvPr/>
        </p:nvSpPr>
        <p:spPr>
          <a:xfrm>
            <a:off x="9084285" y="774090"/>
            <a:ext cx="511175" cy="97790"/>
          </a:xfrm>
          <a:custGeom>
            <a:avLst/>
            <a:gdLst/>
            <a:ahLst/>
            <a:cxnLst/>
            <a:rect l="l" t="t" r="r" b="b"/>
            <a:pathLst>
              <a:path w="511175" h="97790">
                <a:moveTo>
                  <a:pt x="86728" y="92329"/>
                </a:moveTo>
                <a:lnTo>
                  <a:pt x="85775" y="85877"/>
                </a:lnTo>
                <a:lnTo>
                  <a:pt x="80149" y="81356"/>
                </a:lnTo>
                <a:lnTo>
                  <a:pt x="78816" y="81089"/>
                </a:lnTo>
                <a:lnTo>
                  <a:pt x="68122" y="77368"/>
                </a:lnTo>
                <a:lnTo>
                  <a:pt x="74269" y="75247"/>
                </a:lnTo>
                <a:lnTo>
                  <a:pt x="73456" y="71691"/>
                </a:lnTo>
                <a:lnTo>
                  <a:pt x="71805" y="63182"/>
                </a:lnTo>
                <a:lnTo>
                  <a:pt x="70434" y="52920"/>
                </a:lnTo>
                <a:lnTo>
                  <a:pt x="70535" y="44132"/>
                </a:lnTo>
                <a:lnTo>
                  <a:pt x="71335" y="39344"/>
                </a:lnTo>
                <a:lnTo>
                  <a:pt x="74002" y="32702"/>
                </a:lnTo>
                <a:lnTo>
                  <a:pt x="78282" y="30048"/>
                </a:lnTo>
                <a:lnTo>
                  <a:pt x="78549" y="30048"/>
                </a:lnTo>
                <a:lnTo>
                  <a:pt x="72936" y="26022"/>
                </a:lnTo>
                <a:lnTo>
                  <a:pt x="57873" y="16814"/>
                </a:lnTo>
                <a:lnTo>
                  <a:pt x="36055" y="6718"/>
                </a:lnTo>
                <a:lnTo>
                  <a:pt x="10160" y="0"/>
                </a:lnTo>
                <a:lnTo>
                  <a:pt x="22326" y="12065"/>
                </a:lnTo>
                <a:lnTo>
                  <a:pt x="32029" y="22936"/>
                </a:lnTo>
                <a:lnTo>
                  <a:pt x="38061" y="31102"/>
                </a:lnTo>
                <a:lnTo>
                  <a:pt x="39268" y="35090"/>
                </a:lnTo>
                <a:lnTo>
                  <a:pt x="32118" y="36626"/>
                </a:lnTo>
                <a:lnTo>
                  <a:pt x="18732" y="38188"/>
                </a:lnTo>
                <a:lnTo>
                  <a:pt x="0" y="39878"/>
                </a:lnTo>
                <a:lnTo>
                  <a:pt x="9359" y="43878"/>
                </a:lnTo>
                <a:lnTo>
                  <a:pt x="31826" y="55333"/>
                </a:lnTo>
                <a:lnTo>
                  <a:pt x="58953" y="73418"/>
                </a:lnTo>
                <a:lnTo>
                  <a:pt x="82283" y="97320"/>
                </a:lnTo>
                <a:lnTo>
                  <a:pt x="84924" y="97294"/>
                </a:lnTo>
                <a:lnTo>
                  <a:pt x="86728" y="92329"/>
                </a:lnTo>
                <a:close/>
              </a:path>
              <a:path w="511175" h="97790">
                <a:moveTo>
                  <a:pt x="510794" y="39878"/>
                </a:moveTo>
                <a:lnTo>
                  <a:pt x="492061" y="38188"/>
                </a:lnTo>
                <a:lnTo>
                  <a:pt x="478675" y="36626"/>
                </a:lnTo>
                <a:lnTo>
                  <a:pt x="471525" y="35090"/>
                </a:lnTo>
                <a:lnTo>
                  <a:pt x="472732" y="31102"/>
                </a:lnTo>
                <a:lnTo>
                  <a:pt x="478764" y="22936"/>
                </a:lnTo>
                <a:lnTo>
                  <a:pt x="488467" y="12065"/>
                </a:lnTo>
                <a:lnTo>
                  <a:pt x="500646" y="0"/>
                </a:lnTo>
                <a:lnTo>
                  <a:pt x="474738" y="6718"/>
                </a:lnTo>
                <a:lnTo>
                  <a:pt x="452920" y="16814"/>
                </a:lnTo>
                <a:lnTo>
                  <a:pt x="437870" y="26022"/>
                </a:lnTo>
                <a:lnTo>
                  <a:pt x="432257" y="30048"/>
                </a:lnTo>
                <a:lnTo>
                  <a:pt x="432523" y="30048"/>
                </a:lnTo>
                <a:lnTo>
                  <a:pt x="436791" y="32702"/>
                </a:lnTo>
                <a:lnTo>
                  <a:pt x="439470" y="39344"/>
                </a:lnTo>
                <a:lnTo>
                  <a:pt x="440270" y="44132"/>
                </a:lnTo>
                <a:lnTo>
                  <a:pt x="440359" y="52920"/>
                </a:lnTo>
                <a:lnTo>
                  <a:pt x="439000" y="63182"/>
                </a:lnTo>
                <a:lnTo>
                  <a:pt x="437337" y="71691"/>
                </a:lnTo>
                <a:lnTo>
                  <a:pt x="436524" y="75247"/>
                </a:lnTo>
                <a:lnTo>
                  <a:pt x="442671" y="77368"/>
                </a:lnTo>
                <a:lnTo>
                  <a:pt x="431990" y="81089"/>
                </a:lnTo>
                <a:lnTo>
                  <a:pt x="430911" y="81356"/>
                </a:lnTo>
                <a:lnTo>
                  <a:pt x="425132" y="85877"/>
                </a:lnTo>
                <a:lnTo>
                  <a:pt x="424103" y="92329"/>
                </a:lnTo>
                <a:lnTo>
                  <a:pt x="425881" y="97294"/>
                </a:lnTo>
                <a:lnTo>
                  <a:pt x="428510" y="97320"/>
                </a:lnTo>
                <a:lnTo>
                  <a:pt x="451739" y="73418"/>
                </a:lnTo>
                <a:lnTo>
                  <a:pt x="478866" y="55333"/>
                </a:lnTo>
                <a:lnTo>
                  <a:pt x="501396" y="43878"/>
                </a:lnTo>
                <a:lnTo>
                  <a:pt x="510794" y="39878"/>
                </a:lnTo>
                <a:close/>
              </a:path>
            </a:pathLst>
          </a:custGeom>
          <a:solidFill>
            <a:srgbClr val="FFFFFF"/>
          </a:solidFill>
        </p:spPr>
        <p:txBody>
          <a:bodyPr wrap="square" lIns="0" tIns="0" rIns="0" bIns="0" rtlCol="0"/>
          <a:lstStyle/>
          <a:p/>
        </p:txBody>
      </p:sp>
      <p:sp>
        <p:nvSpPr>
          <p:cNvPr id="29" name="bg object 29"/>
          <p:cNvSpPr/>
          <p:nvPr/>
        </p:nvSpPr>
        <p:spPr>
          <a:xfrm>
            <a:off x="9070669" y="771019"/>
            <a:ext cx="537210" cy="133350"/>
          </a:xfrm>
          <a:custGeom>
            <a:avLst/>
            <a:gdLst/>
            <a:ahLst/>
            <a:cxnLst/>
            <a:rect l="l" t="t" r="r" b="b"/>
            <a:pathLst>
              <a:path w="537209" h="133350">
                <a:moveTo>
                  <a:pt x="104486" y="81280"/>
                </a:moveTo>
                <a:lnTo>
                  <a:pt x="93235" y="81280"/>
                </a:lnTo>
                <a:lnTo>
                  <a:pt x="97042" y="83290"/>
                </a:lnTo>
                <a:lnTo>
                  <a:pt x="99379" y="83820"/>
                </a:lnTo>
                <a:lnTo>
                  <a:pt x="101100" y="85865"/>
                </a:lnTo>
                <a:lnTo>
                  <a:pt x="145630" y="110490"/>
                </a:lnTo>
                <a:lnTo>
                  <a:pt x="198613" y="128270"/>
                </a:lnTo>
                <a:lnTo>
                  <a:pt x="238299" y="133350"/>
                </a:lnTo>
                <a:lnTo>
                  <a:pt x="299330" y="133350"/>
                </a:lnTo>
                <a:lnTo>
                  <a:pt x="311824" y="132080"/>
                </a:lnTo>
                <a:lnTo>
                  <a:pt x="268752" y="132080"/>
                </a:lnTo>
                <a:lnTo>
                  <a:pt x="200746" y="123190"/>
                </a:lnTo>
                <a:lnTo>
                  <a:pt x="148869" y="105410"/>
                </a:lnTo>
                <a:lnTo>
                  <a:pt x="115325" y="87630"/>
                </a:lnTo>
                <a:lnTo>
                  <a:pt x="104486" y="81280"/>
                </a:lnTo>
                <a:close/>
              </a:path>
              <a:path w="537209" h="133350">
                <a:moveTo>
                  <a:pt x="454422" y="39370"/>
                </a:moveTo>
                <a:lnTo>
                  <a:pt x="448277" y="39370"/>
                </a:lnTo>
                <a:lnTo>
                  <a:pt x="448811" y="40640"/>
                </a:lnTo>
                <a:lnTo>
                  <a:pt x="449079" y="40640"/>
                </a:lnTo>
                <a:lnTo>
                  <a:pt x="449079" y="41910"/>
                </a:lnTo>
                <a:lnTo>
                  <a:pt x="449880" y="43180"/>
                </a:lnTo>
                <a:lnTo>
                  <a:pt x="450414" y="45720"/>
                </a:lnTo>
                <a:lnTo>
                  <a:pt x="450949" y="46990"/>
                </a:lnTo>
                <a:lnTo>
                  <a:pt x="451124" y="53340"/>
                </a:lnTo>
                <a:lnTo>
                  <a:pt x="450348" y="60960"/>
                </a:lnTo>
                <a:lnTo>
                  <a:pt x="449070" y="68580"/>
                </a:lnTo>
                <a:lnTo>
                  <a:pt x="447743" y="74930"/>
                </a:lnTo>
                <a:lnTo>
                  <a:pt x="445071" y="74930"/>
                </a:lnTo>
                <a:lnTo>
                  <a:pt x="440530" y="76200"/>
                </a:lnTo>
                <a:lnTo>
                  <a:pt x="389170" y="105410"/>
                </a:lnTo>
                <a:lnTo>
                  <a:pt x="337293" y="123190"/>
                </a:lnTo>
                <a:lnTo>
                  <a:pt x="269287" y="132080"/>
                </a:lnTo>
                <a:lnTo>
                  <a:pt x="311824" y="132080"/>
                </a:lnTo>
                <a:lnTo>
                  <a:pt x="388870" y="111760"/>
                </a:lnTo>
                <a:lnTo>
                  <a:pt x="423345" y="93980"/>
                </a:lnTo>
                <a:lnTo>
                  <a:pt x="437324" y="83820"/>
                </a:lnTo>
                <a:lnTo>
                  <a:pt x="439662" y="83290"/>
                </a:lnTo>
                <a:lnTo>
                  <a:pt x="443469" y="81280"/>
                </a:lnTo>
                <a:lnTo>
                  <a:pt x="454956" y="81280"/>
                </a:lnTo>
                <a:lnTo>
                  <a:pt x="454956" y="80010"/>
                </a:lnTo>
                <a:lnTo>
                  <a:pt x="454689" y="78740"/>
                </a:lnTo>
                <a:lnTo>
                  <a:pt x="453620" y="77470"/>
                </a:lnTo>
                <a:lnTo>
                  <a:pt x="454914" y="71120"/>
                </a:lnTo>
                <a:lnTo>
                  <a:pt x="456358" y="63500"/>
                </a:lnTo>
                <a:lnTo>
                  <a:pt x="457302" y="54610"/>
                </a:lnTo>
                <a:lnTo>
                  <a:pt x="457093" y="46990"/>
                </a:lnTo>
                <a:lnTo>
                  <a:pt x="456559" y="44450"/>
                </a:lnTo>
                <a:lnTo>
                  <a:pt x="455757" y="41910"/>
                </a:lnTo>
                <a:lnTo>
                  <a:pt x="454422" y="39370"/>
                </a:lnTo>
                <a:close/>
              </a:path>
              <a:path w="537209" h="133350">
                <a:moveTo>
                  <a:pt x="14693" y="0"/>
                </a:moveTo>
                <a:lnTo>
                  <a:pt x="21371" y="6350"/>
                </a:lnTo>
                <a:lnTo>
                  <a:pt x="31381" y="16510"/>
                </a:lnTo>
                <a:lnTo>
                  <a:pt x="39538" y="25400"/>
                </a:lnTo>
                <a:lnTo>
                  <a:pt x="45490" y="31750"/>
                </a:lnTo>
                <a:lnTo>
                  <a:pt x="48888" y="36830"/>
                </a:lnTo>
                <a:lnTo>
                  <a:pt x="42915" y="38100"/>
                </a:lnTo>
                <a:lnTo>
                  <a:pt x="34161" y="39370"/>
                </a:lnTo>
                <a:lnTo>
                  <a:pt x="23755" y="39370"/>
                </a:lnTo>
                <a:lnTo>
                  <a:pt x="12823" y="40639"/>
                </a:lnTo>
                <a:lnTo>
                  <a:pt x="0" y="41909"/>
                </a:lnTo>
                <a:lnTo>
                  <a:pt x="12021" y="45719"/>
                </a:lnTo>
                <a:lnTo>
                  <a:pt x="21513" y="50800"/>
                </a:lnTo>
                <a:lnTo>
                  <a:pt x="43679" y="62230"/>
                </a:lnTo>
                <a:lnTo>
                  <a:pt x="70252" y="80010"/>
                </a:lnTo>
                <a:lnTo>
                  <a:pt x="92968" y="102870"/>
                </a:lnTo>
                <a:lnTo>
                  <a:pt x="94036" y="104140"/>
                </a:lnTo>
                <a:lnTo>
                  <a:pt x="98044" y="104140"/>
                </a:lnTo>
                <a:lnTo>
                  <a:pt x="101517" y="102870"/>
                </a:lnTo>
                <a:lnTo>
                  <a:pt x="103119" y="97790"/>
                </a:lnTo>
                <a:lnTo>
                  <a:pt x="96975" y="97790"/>
                </a:lnTo>
                <a:lnTo>
                  <a:pt x="93502" y="92710"/>
                </a:lnTo>
                <a:lnTo>
                  <a:pt x="89762" y="88900"/>
                </a:lnTo>
                <a:lnTo>
                  <a:pt x="85488" y="85090"/>
                </a:lnTo>
                <a:lnTo>
                  <a:pt x="99942" y="85090"/>
                </a:lnTo>
                <a:lnTo>
                  <a:pt x="98044" y="83820"/>
                </a:lnTo>
                <a:lnTo>
                  <a:pt x="84152" y="83820"/>
                </a:lnTo>
                <a:lnTo>
                  <a:pt x="68845" y="71120"/>
                </a:lnTo>
                <a:lnTo>
                  <a:pt x="52862" y="59690"/>
                </a:lnTo>
                <a:lnTo>
                  <a:pt x="25379" y="45720"/>
                </a:lnTo>
                <a:lnTo>
                  <a:pt x="41086" y="44450"/>
                </a:lnTo>
                <a:lnTo>
                  <a:pt x="49656" y="43180"/>
                </a:lnTo>
                <a:lnTo>
                  <a:pt x="53367" y="41910"/>
                </a:lnTo>
                <a:lnTo>
                  <a:pt x="54498" y="40640"/>
                </a:lnTo>
                <a:lnTo>
                  <a:pt x="55300" y="40640"/>
                </a:lnTo>
                <a:lnTo>
                  <a:pt x="55834" y="39370"/>
                </a:lnTo>
                <a:lnTo>
                  <a:pt x="55834" y="38100"/>
                </a:lnTo>
                <a:lnTo>
                  <a:pt x="53705" y="33020"/>
                </a:lnTo>
                <a:lnTo>
                  <a:pt x="48020" y="25400"/>
                </a:lnTo>
                <a:lnTo>
                  <a:pt x="40431" y="16510"/>
                </a:lnTo>
                <a:lnTo>
                  <a:pt x="32592" y="8890"/>
                </a:lnTo>
                <a:lnTo>
                  <a:pt x="52709" y="8890"/>
                </a:lnTo>
                <a:lnTo>
                  <a:pt x="46930" y="6350"/>
                </a:lnTo>
                <a:lnTo>
                  <a:pt x="23776" y="1270"/>
                </a:lnTo>
                <a:lnTo>
                  <a:pt x="14693" y="0"/>
                </a:lnTo>
                <a:close/>
              </a:path>
              <a:path w="537209" h="133350">
                <a:moveTo>
                  <a:pt x="454956" y="81280"/>
                </a:moveTo>
                <a:lnTo>
                  <a:pt x="444537" y="81280"/>
                </a:lnTo>
                <a:lnTo>
                  <a:pt x="443469" y="82550"/>
                </a:lnTo>
                <a:lnTo>
                  <a:pt x="442934" y="82550"/>
                </a:lnTo>
                <a:lnTo>
                  <a:pt x="433851" y="97790"/>
                </a:lnTo>
                <a:lnTo>
                  <a:pt x="435454" y="102870"/>
                </a:lnTo>
                <a:lnTo>
                  <a:pt x="438660" y="104140"/>
                </a:lnTo>
                <a:lnTo>
                  <a:pt x="442667" y="104140"/>
                </a:lnTo>
                <a:lnTo>
                  <a:pt x="443736" y="102870"/>
                </a:lnTo>
                <a:lnTo>
                  <a:pt x="448784" y="97790"/>
                </a:lnTo>
                <a:lnTo>
                  <a:pt x="441064" y="97790"/>
                </a:lnTo>
                <a:lnTo>
                  <a:pt x="440530" y="96520"/>
                </a:lnTo>
                <a:lnTo>
                  <a:pt x="440263" y="93980"/>
                </a:lnTo>
                <a:lnTo>
                  <a:pt x="440797" y="92710"/>
                </a:lnTo>
                <a:lnTo>
                  <a:pt x="441331" y="90170"/>
                </a:lnTo>
                <a:lnTo>
                  <a:pt x="442934" y="88900"/>
                </a:lnTo>
                <a:lnTo>
                  <a:pt x="445071" y="87630"/>
                </a:lnTo>
                <a:lnTo>
                  <a:pt x="449346" y="86360"/>
                </a:lnTo>
                <a:lnTo>
                  <a:pt x="452284" y="85090"/>
                </a:lnTo>
                <a:lnTo>
                  <a:pt x="461404" y="85090"/>
                </a:lnTo>
                <a:lnTo>
                  <a:pt x="462666" y="83820"/>
                </a:lnTo>
                <a:lnTo>
                  <a:pt x="454155" y="83820"/>
                </a:lnTo>
                <a:lnTo>
                  <a:pt x="454689" y="82550"/>
                </a:lnTo>
                <a:lnTo>
                  <a:pt x="454956" y="81280"/>
                </a:lnTo>
                <a:close/>
              </a:path>
              <a:path w="537209" h="133350">
                <a:moveTo>
                  <a:pt x="99942" y="85090"/>
                </a:moveTo>
                <a:lnTo>
                  <a:pt x="85488" y="85090"/>
                </a:lnTo>
                <a:lnTo>
                  <a:pt x="88426" y="86360"/>
                </a:lnTo>
                <a:lnTo>
                  <a:pt x="92701" y="87630"/>
                </a:lnTo>
                <a:lnTo>
                  <a:pt x="95105" y="88900"/>
                </a:lnTo>
                <a:lnTo>
                  <a:pt x="96708" y="90170"/>
                </a:lnTo>
                <a:lnTo>
                  <a:pt x="97242" y="92710"/>
                </a:lnTo>
                <a:lnTo>
                  <a:pt x="97776" y="93980"/>
                </a:lnTo>
                <a:lnTo>
                  <a:pt x="97509" y="96520"/>
                </a:lnTo>
                <a:lnTo>
                  <a:pt x="96975" y="97790"/>
                </a:lnTo>
                <a:lnTo>
                  <a:pt x="103119" y="97790"/>
                </a:lnTo>
                <a:lnTo>
                  <a:pt x="102852" y="93980"/>
                </a:lnTo>
                <a:lnTo>
                  <a:pt x="102585" y="87630"/>
                </a:lnTo>
                <a:lnTo>
                  <a:pt x="101100" y="85865"/>
                </a:lnTo>
                <a:lnTo>
                  <a:pt x="99942" y="85090"/>
                </a:lnTo>
                <a:close/>
              </a:path>
              <a:path w="537209" h="133350">
                <a:moveTo>
                  <a:pt x="461404" y="85090"/>
                </a:moveTo>
                <a:lnTo>
                  <a:pt x="452284" y="85090"/>
                </a:lnTo>
                <a:lnTo>
                  <a:pt x="448277" y="88900"/>
                </a:lnTo>
                <a:lnTo>
                  <a:pt x="444537" y="92710"/>
                </a:lnTo>
                <a:lnTo>
                  <a:pt x="441064" y="97790"/>
                </a:lnTo>
                <a:lnTo>
                  <a:pt x="448784" y="97790"/>
                </a:lnTo>
                <a:lnTo>
                  <a:pt x="461404" y="85090"/>
                </a:lnTo>
                <a:close/>
              </a:path>
              <a:path w="537209" h="133350">
                <a:moveTo>
                  <a:pt x="52709" y="8890"/>
                </a:moveTo>
                <a:lnTo>
                  <a:pt x="32592" y="8890"/>
                </a:lnTo>
                <a:lnTo>
                  <a:pt x="50499" y="13970"/>
                </a:lnTo>
                <a:lnTo>
                  <a:pt x="66253" y="21590"/>
                </a:lnTo>
                <a:lnTo>
                  <a:pt x="78800" y="27940"/>
                </a:lnTo>
                <a:lnTo>
                  <a:pt x="87090" y="34290"/>
                </a:lnTo>
                <a:lnTo>
                  <a:pt x="99379" y="34290"/>
                </a:lnTo>
                <a:lnTo>
                  <a:pt x="157317" y="71120"/>
                </a:lnTo>
                <a:lnTo>
                  <a:pt x="204090" y="87630"/>
                </a:lnTo>
                <a:lnTo>
                  <a:pt x="263409" y="96520"/>
                </a:lnTo>
                <a:lnTo>
                  <a:pt x="274630" y="96520"/>
                </a:lnTo>
                <a:lnTo>
                  <a:pt x="308591" y="91440"/>
                </a:lnTo>
                <a:lnTo>
                  <a:pt x="265279" y="91440"/>
                </a:lnTo>
                <a:lnTo>
                  <a:pt x="205233" y="82550"/>
                </a:lnTo>
                <a:lnTo>
                  <a:pt x="159455" y="67310"/>
                </a:lnTo>
                <a:lnTo>
                  <a:pt x="126249" y="48260"/>
                </a:lnTo>
                <a:lnTo>
                  <a:pt x="105791" y="34290"/>
                </a:lnTo>
                <a:lnTo>
                  <a:pt x="101583" y="30480"/>
                </a:lnTo>
                <a:lnTo>
                  <a:pt x="91899" y="30480"/>
                </a:lnTo>
                <a:lnTo>
                  <a:pt x="82720" y="24130"/>
                </a:lnTo>
                <a:lnTo>
                  <a:pt x="67154" y="15240"/>
                </a:lnTo>
                <a:lnTo>
                  <a:pt x="52709" y="8890"/>
                </a:lnTo>
                <a:close/>
              </a:path>
              <a:path w="537209" h="133350">
                <a:moveTo>
                  <a:pt x="442667" y="29210"/>
                </a:moveTo>
                <a:lnTo>
                  <a:pt x="438125" y="29210"/>
                </a:lnTo>
                <a:lnTo>
                  <a:pt x="432248" y="34290"/>
                </a:lnTo>
                <a:lnTo>
                  <a:pt x="411790" y="48260"/>
                </a:lnTo>
                <a:lnTo>
                  <a:pt x="378584" y="67310"/>
                </a:lnTo>
                <a:lnTo>
                  <a:pt x="332806" y="82550"/>
                </a:lnTo>
                <a:lnTo>
                  <a:pt x="274630" y="91440"/>
                </a:lnTo>
                <a:lnTo>
                  <a:pt x="308591" y="91440"/>
                </a:lnTo>
                <a:lnTo>
                  <a:pt x="380822" y="71120"/>
                </a:lnTo>
                <a:lnTo>
                  <a:pt x="414758" y="52070"/>
                </a:lnTo>
                <a:lnTo>
                  <a:pt x="438660" y="34290"/>
                </a:lnTo>
                <a:lnTo>
                  <a:pt x="450949" y="34290"/>
                </a:lnTo>
                <a:lnTo>
                  <a:pt x="455923" y="30480"/>
                </a:lnTo>
                <a:lnTo>
                  <a:pt x="445606" y="30480"/>
                </a:lnTo>
                <a:lnTo>
                  <a:pt x="442667" y="29210"/>
                </a:lnTo>
                <a:close/>
              </a:path>
              <a:path w="537209" h="133350">
                <a:moveTo>
                  <a:pt x="97042" y="83290"/>
                </a:moveTo>
                <a:lnTo>
                  <a:pt x="98044" y="83820"/>
                </a:lnTo>
                <a:lnTo>
                  <a:pt x="101100" y="85865"/>
                </a:lnTo>
                <a:lnTo>
                  <a:pt x="99379" y="83820"/>
                </a:lnTo>
                <a:lnTo>
                  <a:pt x="97042" y="83290"/>
                </a:lnTo>
                <a:close/>
              </a:path>
              <a:path w="537209" h="133350">
                <a:moveTo>
                  <a:pt x="439662" y="83290"/>
                </a:moveTo>
                <a:lnTo>
                  <a:pt x="437324" y="83820"/>
                </a:lnTo>
                <a:lnTo>
                  <a:pt x="435636" y="85825"/>
                </a:lnTo>
                <a:lnTo>
                  <a:pt x="438660" y="83820"/>
                </a:lnTo>
                <a:lnTo>
                  <a:pt x="439662" y="83290"/>
                </a:lnTo>
                <a:close/>
              </a:path>
              <a:path w="537209" h="133350">
                <a:moveTo>
                  <a:pt x="94838" y="34290"/>
                </a:moveTo>
                <a:lnTo>
                  <a:pt x="80737" y="54610"/>
                </a:lnTo>
                <a:lnTo>
                  <a:pt x="81681" y="63500"/>
                </a:lnTo>
                <a:lnTo>
                  <a:pt x="83125" y="71120"/>
                </a:lnTo>
                <a:lnTo>
                  <a:pt x="84419" y="77470"/>
                </a:lnTo>
                <a:lnTo>
                  <a:pt x="83083" y="78740"/>
                </a:lnTo>
                <a:lnTo>
                  <a:pt x="82816" y="80010"/>
                </a:lnTo>
                <a:lnTo>
                  <a:pt x="83083" y="81280"/>
                </a:lnTo>
                <a:lnTo>
                  <a:pt x="84152" y="83820"/>
                </a:lnTo>
                <a:lnTo>
                  <a:pt x="98044" y="83820"/>
                </a:lnTo>
                <a:lnTo>
                  <a:pt x="97042" y="83290"/>
                </a:lnTo>
                <a:lnTo>
                  <a:pt x="93769" y="82550"/>
                </a:lnTo>
                <a:lnTo>
                  <a:pt x="93235" y="82550"/>
                </a:lnTo>
                <a:lnTo>
                  <a:pt x="92433" y="81280"/>
                </a:lnTo>
                <a:lnTo>
                  <a:pt x="104486" y="81280"/>
                </a:lnTo>
                <a:lnTo>
                  <a:pt x="102318" y="80010"/>
                </a:lnTo>
                <a:lnTo>
                  <a:pt x="98044" y="76200"/>
                </a:lnTo>
                <a:lnTo>
                  <a:pt x="94036" y="74930"/>
                </a:lnTo>
                <a:lnTo>
                  <a:pt x="90029" y="74930"/>
                </a:lnTo>
                <a:lnTo>
                  <a:pt x="88702" y="68580"/>
                </a:lnTo>
                <a:lnTo>
                  <a:pt x="87424" y="60960"/>
                </a:lnTo>
                <a:lnTo>
                  <a:pt x="86648" y="54610"/>
                </a:lnTo>
                <a:lnTo>
                  <a:pt x="86823" y="48260"/>
                </a:lnTo>
                <a:lnTo>
                  <a:pt x="87358" y="45720"/>
                </a:lnTo>
                <a:lnTo>
                  <a:pt x="88159" y="43180"/>
                </a:lnTo>
                <a:lnTo>
                  <a:pt x="89495" y="40640"/>
                </a:lnTo>
                <a:lnTo>
                  <a:pt x="89762" y="40640"/>
                </a:lnTo>
                <a:lnTo>
                  <a:pt x="90029" y="39370"/>
                </a:lnTo>
                <a:lnTo>
                  <a:pt x="90563" y="39370"/>
                </a:lnTo>
                <a:lnTo>
                  <a:pt x="90563" y="38100"/>
                </a:lnTo>
                <a:lnTo>
                  <a:pt x="91365" y="38100"/>
                </a:lnTo>
                <a:lnTo>
                  <a:pt x="91632" y="36830"/>
                </a:lnTo>
                <a:lnTo>
                  <a:pt x="92968" y="35560"/>
                </a:lnTo>
                <a:lnTo>
                  <a:pt x="94303" y="35560"/>
                </a:lnTo>
                <a:lnTo>
                  <a:pt x="94838" y="34290"/>
                </a:lnTo>
                <a:close/>
              </a:path>
              <a:path w="537209" h="133350">
                <a:moveTo>
                  <a:pt x="513926" y="8890"/>
                </a:moveTo>
                <a:lnTo>
                  <a:pt x="484334" y="33020"/>
                </a:lnTo>
                <a:lnTo>
                  <a:pt x="482205" y="38100"/>
                </a:lnTo>
                <a:lnTo>
                  <a:pt x="482205" y="39370"/>
                </a:lnTo>
                <a:lnTo>
                  <a:pt x="482740" y="40640"/>
                </a:lnTo>
                <a:lnTo>
                  <a:pt x="483541" y="40640"/>
                </a:lnTo>
                <a:lnTo>
                  <a:pt x="484597" y="41910"/>
                </a:lnTo>
                <a:lnTo>
                  <a:pt x="488383" y="43180"/>
                </a:lnTo>
                <a:lnTo>
                  <a:pt x="497028" y="44450"/>
                </a:lnTo>
                <a:lnTo>
                  <a:pt x="512660" y="45720"/>
                </a:lnTo>
                <a:lnTo>
                  <a:pt x="485311" y="59690"/>
                </a:lnTo>
                <a:lnTo>
                  <a:pt x="469420" y="69850"/>
                </a:lnTo>
                <a:lnTo>
                  <a:pt x="454155" y="83820"/>
                </a:lnTo>
                <a:lnTo>
                  <a:pt x="462666" y="83820"/>
                </a:lnTo>
                <a:lnTo>
                  <a:pt x="466452" y="80010"/>
                </a:lnTo>
                <a:lnTo>
                  <a:pt x="493025" y="62230"/>
                </a:lnTo>
                <a:lnTo>
                  <a:pt x="515190" y="50800"/>
                </a:lnTo>
                <a:lnTo>
                  <a:pt x="524682" y="45720"/>
                </a:lnTo>
                <a:lnTo>
                  <a:pt x="536704" y="41910"/>
                </a:lnTo>
                <a:lnTo>
                  <a:pt x="514017" y="39370"/>
                </a:lnTo>
                <a:lnTo>
                  <a:pt x="503611" y="39370"/>
                </a:lnTo>
                <a:lnTo>
                  <a:pt x="494857" y="38100"/>
                </a:lnTo>
                <a:lnTo>
                  <a:pt x="488884" y="36830"/>
                </a:lnTo>
                <a:lnTo>
                  <a:pt x="492319" y="31750"/>
                </a:lnTo>
                <a:lnTo>
                  <a:pt x="498334" y="25400"/>
                </a:lnTo>
                <a:lnTo>
                  <a:pt x="506503" y="16510"/>
                </a:lnTo>
                <a:lnTo>
                  <a:pt x="513926" y="8890"/>
                </a:lnTo>
                <a:close/>
              </a:path>
              <a:path w="537209" h="133350">
                <a:moveTo>
                  <a:pt x="450949" y="34290"/>
                </a:moveTo>
                <a:lnTo>
                  <a:pt x="443201" y="34290"/>
                </a:lnTo>
                <a:lnTo>
                  <a:pt x="443736" y="35560"/>
                </a:lnTo>
                <a:lnTo>
                  <a:pt x="445339" y="35560"/>
                </a:lnTo>
                <a:lnTo>
                  <a:pt x="445339" y="36830"/>
                </a:lnTo>
                <a:lnTo>
                  <a:pt x="445606" y="36830"/>
                </a:lnTo>
                <a:lnTo>
                  <a:pt x="447209" y="38100"/>
                </a:lnTo>
                <a:lnTo>
                  <a:pt x="447743" y="39370"/>
                </a:lnTo>
                <a:lnTo>
                  <a:pt x="453887" y="39370"/>
                </a:lnTo>
                <a:lnTo>
                  <a:pt x="453887" y="38100"/>
                </a:lnTo>
                <a:lnTo>
                  <a:pt x="453086" y="36830"/>
                </a:lnTo>
                <a:lnTo>
                  <a:pt x="450949" y="34290"/>
                </a:lnTo>
                <a:close/>
              </a:path>
              <a:path w="537209" h="133350">
                <a:moveTo>
                  <a:pt x="100181" y="29210"/>
                </a:moveTo>
                <a:lnTo>
                  <a:pt x="95372" y="29210"/>
                </a:lnTo>
                <a:lnTo>
                  <a:pt x="92433" y="30480"/>
                </a:lnTo>
                <a:lnTo>
                  <a:pt x="101583" y="30480"/>
                </a:lnTo>
                <a:lnTo>
                  <a:pt x="100181" y="29210"/>
                </a:lnTo>
                <a:close/>
              </a:path>
              <a:path w="537209" h="133350">
                <a:moveTo>
                  <a:pt x="523079" y="0"/>
                </a:moveTo>
                <a:lnTo>
                  <a:pt x="470618" y="15240"/>
                </a:lnTo>
                <a:lnTo>
                  <a:pt x="445873" y="30480"/>
                </a:lnTo>
                <a:lnTo>
                  <a:pt x="455923" y="30480"/>
                </a:lnTo>
                <a:lnTo>
                  <a:pt x="459239" y="27940"/>
                </a:lnTo>
                <a:lnTo>
                  <a:pt x="471786" y="21590"/>
                </a:lnTo>
                <a:lnTo>
                  <a:pt x="487540" y="13970"/>
                </a:lnTo>
                <a:lnTo>
                  <a:pt x="505447" y="8890"/>
                </a:lnTo>
                <a:lnTo>
                  <a:pt x="513926" y="8890"/>
                </a:lnTo>
                <a:lnTo>
                  <a:pt x="516400" y="6350"/>
                </a:lnTo>
                <a:lnTo>
                  <a:pt x="523079" y="0"/>
                </a:lnTo>
                <a:close/>
              </a:path>
            </a:pathLst>
          </a:custGeom>
          <a:solidFill>
            <a:srgbClr val="006940"/>
          </a:solidFill>
        </p:spPr>
        <p:txBody>
          <a:bodyPr wrap="square" lIns="0" tIns="0" rIns="0" bIns="0" rtlCol="0"/>
          <a:lstStyle/>
          <a:p/>
        </p:txBody>
      </p:sp>
      <p:sp>
        <p:nvSpPr>
          <p:cNvPr id="30" name="bg object 30"/>
          <p:cNvSpPr/>
          <p:nvPr/>
        </p:nvSpPr>
        <p:spPr>
          <a:xfrm>
            <a:off x="9140128" y="410075"/>
            <a:ext cx="400050" cy="394335"/>
          </a:xfrm>
          <a:custGeom>
            <a:avLst/>
            <a:gdLst/>
            <a:ahLst/>
            <a:cxnLst/>
            <a:rect l="l" t="t" r="r" b="b"/>
            <a:pathLst>
              <a:path w="400050" h="394334">
                <a:moveTo>
                  <a:pt x="198759" y="0"/>
                </a:moveTo>
                <a:lnTo>
                  <a:pt x="170975" y="43340"/>
                </a:lnTo>
                <a:lnTo>
                  <a:pt x="180860" y="55305"/>
                </a:lnTo>
                <a:lnTo>
                  <a:pt x="176585" y="57698"/>
                </a:lnTo>
                <a:lnTo>
                  <a:pt x="171510" y="59293"/>
                </a:lnTo>
                <a:lnTo>
                  <a:pt x="165098" y="59293"/>
                </a:lnTo>
                <a:lnTo>
                  <a:pt x="163495" y="56103"/>
                </a:lnTo>
                <a:lnTo>
                  <a:pt x="149871" y="80299"/>
                </a:lnTo>
                <a:lnTo>
                  <a:pt x="123423" y="72854"/>
                </a:lnTo>
                <a:lnTo>
                  <a:pt x="124758" y="76045"/>
                </a:lnTo>
                <a:lnTo>
                  <a:pt x="119950" y="80565"/>
                </a:lnTo>
                <a:lnTo>
                  <a:pt x="115675" y="82958"/>
                </a:lnTo>
                <a:lnTo>
                  <a:pt x="110867" y="84021"/>
                </a:lnTo>
                <a:lnTo>
                  <a:pt x="108997" y="68866"/>
                </a:lnTo>
                <a:lnTo>
                  <a:pt x="57971" y="57964"/>
                </a:lnTo>
                <a:lnTo>
                  <a:pt x="69191" y="108218"/>
                </a:lnTo>
                <a:lnTo>
                  <a:pt x="84686" y="109813"/>
                </a:lnTo>
                <a:lnTo>
                  <a:pt x="83350" y="114599"/>
                </a:lnTo>
                <a:lnTo>
                  <a:pt x="80946" y="118853"/>
                </a:lnTo>
                <a:lnTo>
                  <a:pt x="76671" y="123639"/>
                </a:lnTo>
                <a:lnTo>
                  <a:pt x="73199" y="122310"/>
                </a:lnTo>
                <a:lnTo>
                  <a:pt x="80946" y="148899"/>
                </a:lnTo>
                <a:lnTo>
                  <a:pt x="56902" y="162194"/>
                </a:lnTo>
                <a:lnTo>
                  <a:pt x="60108" y="163523"/>
                </a:lnTo>
                <a:lnTo>
                  <a:pt x="60108" y="169905"/>
                </a:lnTo>
                <a:lnTo>
                  <a:pt x="58505" y="174691"/>
                </a:lnTo>
                <a:lnTo>
                  <a:pt x="56101" y="178945"/>
                </a:lnTo>
                <a:lnTo>
                  <a:pt x="43812" y="169373"/>
                </a:lnTo>
                <a:lnTo>
                  <a:pt x="0" y="197292"/>
                </a:lnTo>
                <a:lnTo>
                  <a:pt x="44079" y="225210"/>
                </a:lnTo>
                <a:lnTo>
                  <a:pt x="56368" y="215638"/>
                </a:lnTo>
                <a:lnTo>
                  <a:pt x="58773" y="219892"/>
                </a:lnTo>
                <a:lnTo>
                  <a:pt x="60375" y="224678"/>
                </a:lnTo>
                <a:lnTo>
                  <a:pt x="60375" y="231060"/>
                </a:lnTo>
                <a:lnTo>
                  <a:pt x="57170" y="232389"/>
                </a:lnTo>
                <a:lnTo>
                  <a:pt x="81480" y="245950"/>
                </a:lnTo>
                <a:lnTo>
                  <a:pt x="74000" y="272007"/>
                </a:lnTo>
                <a:lnTo>
                  <a:pt x="77206" y="270678"/>
                </a:lnTo>
                <a:lnTo>
                  <a:pt x="81747" y="275198"/>
                </a:lnTo>
                <a:lnTo>
                  <a:pt x="84419" y="279718"/>
                </a:lnTo>
                <a:lnTo>
                  <a:pt x="85488" y="284504"/>
                </a:lnTo>
                <a:lnTo>
                  <a:pt x="69993" y="286100"/>
                </a:lnTo>
                <a:lnTo>
                  <a:pt x="58773" y="336353"/>
                </a:lnTo>
                <a:lnTo>
                  <a:pt x="109798" y="325452"/>
                </a:lnTo>
                <a:lnTo>
                  <a:pt x="111401" y="310030"/>
                </a:lnTo>
                <a:lnTo>
                  <a:pt x="116210" y="311359"/>
                </a:lnTo>
                <a:lnTo>
                  <a:pt x="120751" y="314018"/>
                </a:lnTo>
                <a:lnTo>
                  <a:pt x="125560" y="318273"/>
                </a:lnTo>
                <a:lnTo>
                  <a:pt x="124224" y="321463"/>
                </a:lnTo>
                <a:lnTo>
                  <a:pt x="151207" y="314018"/>
                </a:lnTo>
                <a:lnTo>
                  <a:pt x="164564" y="337683"/>
                </a:lnTo>
                <a:lnTo>
                  <a:pt x="165900" y="334492"/>
                </a:lnTo>
                <a:lnTo>
                  <a:pt x="172311" y="334492"/>
                </a:lnTo>
                <a:lnTo>
                  <a:pt x="177387" y="336087"/>
                </a:lnTo>
                <a:lnTo>
                  <a:pt x="181662" y="338480"/>
                </a:lnTo>
                <a:lnTo>
                  <a:pt x="172044" y="350446"/>
                </a:lnTo>
                <a:lnTo>
                  <a:pt x="200362" y="393786"/>
                </a:lnTo>
                <a:lnTo>
                  <a:pt x="228680" y="350446"/>
                </a:lnTo>
                <a:lnTo>
                  <a:pt x="218795" y="338480"/>
                </a:lnTo>
                <a:lnTo>
                  <a:pt x="223070" y="336087"/>
                </a:lnTo>
                <a:lnTo>
                  <a:pt x="228146" y="334492"/>
                </a:lnTo>
                <a:lnTo>
                  <a:pt x="234557" y="334492"/>
                </a:lnTo>
                <a:lnTo>
                  <a:pt x="236160" y="337683"/>
                </a:lnTo>
                <a:lnTo>
                  <a:pt x="249785" y="313487"/>
                </a:lnTo>
                <a:lnTo>
                  <a:pt x="276233" y="320932"/>
                </a:lnTo>
                <a:lnTo>
                  <a:pt x="274897" y="317741"/>
                </a:lnTo>
                <a:lnTo>
                  <a:pt x="279706" y="313221"/>
                </a:lnTo>
                <a:lnTo>
                  <a:pt x="283980" y="310828"/>
                </a:lnTo>
                <a:lnTo>
                  <a:pt x="288789" y="309764"/>
                </a:lnTo>
                <a:lnTo>
                  <a:pt x="290659" y="324920"/>
                </a:lnTo>
                <a:lnTo>
                  <a:pt x="341684" y="335822"/>
                </a:lnTo>
                <a:lnTo>
                  <a:pt x="330464" y="285568"/>
                </a:lnTo>
                <a:lnTo>
                  <a:pt x="314969" y="283972"/>
                </a:lnTo>
                <a:lnTo>
                  <a:pt x="316305" y="279186"/>
                </a:lnTo>
                <a:lnTo>
                  <a:pt x="318709" y="274932"/>
                </a:lnTo>
                <a:lnTo>
                  <a:pt x="322984" y="270146"/>
                </a:lnTo>
                <a:lnTo>
                  <a:pt x="326457" y="271476"/>
                </a:lnTo>
                <a:lnTo>
                  <a:pt x="318709" y="244886"/>
                </a:lnTo>
                <a:lnTo>
                  <a:pt x="342753" y="231592"/>
                </a:lnTo>
                <a:lnTo>
                  <a:pt x="339547" y="230262"/>
                </a:lnTo>
                <a:lnTo>
                  <a:pt x="339547" y="223881"/>
                </a:lnTo>
                <a:lnTo>
                  <a:pt x="341150" y="219095"/>
                </a:lnTo>
                <a:lnTo>
                  <a:pt x="343554" y="214841"/>
                </a:lnTo>
                <a:lnTo>
                  <a:pt x="355843" y="224413"/>
                </a:lnTo>
                <a:lnTo>
                  <a:pt x="399656" y="196494"/>
                </a:lnTo>
                <a:lnTo>
                  <a:pt x="355042" y="168575"/>
                </a:lnTo>
                <a:lnTo>
                  <a:pt x="342753" y="178147"/>
                </a:lnTo>
                <a:lnTo>
                  <a:pt x="340349" y="173893"/>
                </a:lnTo>
                <a:lnTo>
                  <a:pt x="338746" y="169107"/>
                </a:lnTo>
                <a:lnTo>
                  <a:pt x="338746" y="162726"/>
                </a:lnTo>
                <a:lnTo>
                  <a:pt x="341951" y="161396"/>
                </a:lnTo>
                <a:lnTo>
                  <a:pt x="317641" y="147836"/>
                </a:lnTo>
                <a:lnTo>
                  <a:pt x="325121" y="121778"/>
                </a:lnTo>
                <a:lnTo>
                  <a:pt x="321915" y="123108"/>
                </a:lnTo>
                <a:lnTo>
                  <a:pt x="317374" y="118587"/>
                </a:lnTo>
                <a:lnTo>
                  <a:pt x="314702" y="114067"/>
                </a:lnTo>
                <a:lnTo>
                  <a:pt x="313633" y="109281"/>
                </a:lnTo>
                <a:lnTo>
                  <a:pt x="329128" y="107686"/>
                </a:lnTo>
                <a:lnTo>
                  <a:pt x="340348" y="57432"/>
                </a:lnTo>
                <a:lnTo>
                  <a:pt x="289323" y="68334"/>
                </a:lnTo>
                <a:lnTo>
                  <a:pt x="287720" y="83756"/>
                </a:lnTo>
                <a:lnTo>
                  <a:pt x="282911" y="82426"/>
                </a:lnTo>
                <a:lnTo>
                  <a:pt x="278370" y="79767"/>
                </a:lnTo>
                <a:lnTo>
                  <a:pt x="273561" y="75513"/>
                </a:lnTo>
                <a:lnTo>
                  <a:pt x="274897" y="72322"/>
                </a:lnTo>
                <a:lnTo>
                  <a:pt x="247915" y="79767"/>
                </a:lnTo>
                <a:lnTo>
                  <a:pt x="234557" y="56103"/>
                </a:lnTo>
                <a:lnTo>
                  <a:pt x="233221" y="59293"/>
                </a:lnTo>
                <a:lnTo>
                  <a:pt x="226810" y="59293"/>
                </a:lnTo>
                <a:lnTo>
                  <a:pt x="221734" y="57698"/>
                </a:lnTo>
                <a:lnTo>
                  <a:pt x="217459" y="55305"/>
                </a:lnTo>
                <a:lnTo>
                  <a:pt x="227077" y="43340"/>
                </a:lnTo>
                <a:lnTo>
                  <a:pt x="198759" y="0"/>
                </a:lnTo>
                <a:close/>
              </a:path>
            </a:pathLst>
          </a:custGeom>
          <a:solidFill>
            <a:srgbClr val="007C5B"/>
          </a:solidFill>
        </p:spPr>
        <p:txBody>
          <a:bodyPr wrap="square" lIns="0" tIns="0" rIns="0" bIns="0" rtlCol="0"/>
          <a:lstStyle/>
          <a:p/>
        </p:txBody>
      </p:sp>
      <p:pic>
        <p:nvPicPr>
          <p:cNvPr id="31" name="bg object 31"/>
          <p:cNvPicPr/>
          <p:nvPr/>
        </p:nvPicPr>
        <p:blipFill>
          <a:blip r:embed="rId12" cstate="print"/>
          <a:stretch>
            <a:fillRect/>
          </a:stretch>
        </p:blipFill>
        <p:spPr>
          <a:xfrm>
            <a:off x="9221609" y="490375"/>
            <a:ext cx="236427" cy="233187"/>
          </a:xfrm>
          <a:prstGeom prst="rect">
            <a:avLst/>
          </a:prstGeom>
        </p:spPr>
      </p:pic>
      <p:pic>
        <p:nvPicPr>
          <p:cNvPr id="32" name="bg object 32"/>
          <p:cNvPicPr/>
          <p:nvPr/>
        </p:nvPicPr>
        <p:blipFill>
          <a:blip r:embed="rId13" cstate="print"/>
          <a:stretch>
            <a:fillRect/>
          </a:stretch>
        </p:blipFill>
        <p:spPr>
          <a:xfrm>
            <a:off x="9109673" y="379498"/>
            <a:ext cx="459765" cy="454675"/>
          </a:xfrm>
          <a:prstGeom prst="rect">
            <a:avLst/>
          </a:prstGeom>
        </p:spPr>
      </p:pic>
      <p:pic>
        <p:nvPicPr>
          <p:cNvPr id="33" name="bg object 33"/>
          <p:cNvPicPr/>
          <p:nvPr/>
        </p:nvPicPr>
        <p:blipFill>
          <a:blip r:embed="rId14" cstate="print"/>
          <a:stretch>
            <a:fillRect/>
          </a:stretch>
        </p:blipFill>
        <p:spPr>
          <a:xfrm>
            <a:off x="2622804" y="6036564"/>
            <a:ext cx="210312" cy="208788"/>
          </a:xfrm>
          <a:prstGeom prst="rect">
            <a:avLst/>
          </a:prstGeom>
        </p:spPr>
      </p:pic>
      <p:pic>
        <p:nvPicPr>
          <p:cNvPr id="34" name="bg object 34"/>
          <p:cNvPicPr/>
          <p:nvPr/>
        </p:nvPicPr>
        <p:blipFill>
          <a:blip r:embed="rId15" cstate="print"/>
          <a:stretch>
            <a:fillRect/>
          </a:stretch>
        </p:blipFill>
        <p:spPr>
          <a:xfrm>
            <a:off x="4317491" y="6036564"/>
            <a:ext cx="208787" cy="208788"/>
          </a:xfrm>
          <a:prstGeom prst="rect">
            <a:avLst/>
          </a:prstGeom>
        </p:spPr>
      </p:pic>
      <p:pic>
        <p:nvPicPr>
          <p:cNvPr id="35" name="bg object 35"/>
          <p:cNvPicPr/>
          <p:nvPr/>
        </p:nvPicPr>
        <p:blipFill>
          <a:blip r:embed="rId14" cstate="print"/>
          <a:stretch>
            <a:fillRect/>
          </a:stretch>
        </p:blipFill>
        <p:spPr>
          <a:xfrm>
            <a:off x="6010655" y="6036564"/>
            <a:ext cx="210312" cy="208788"/>
          </a:xfrm>
          <a:prstGeom prst="rect">
            <a:avLst/>
          </a:prstGeom>
        </p:spPr>
      </p:pic>
      <p:pic>
        <p:nvPicPr>
          <p:cNvPr id="36" name="bg object 36"/>
          <p:cNvPicPr/>
          <p:nvPr/>
        </p:nvPicPr>
        <p:blipFill>
          <a:blip r:embed="rId14" cstate="print"/>
          <a:stretch>
            <a:fillRect/>
          </a:stretch>
        </p:blipFill>
        <p:spPr>
          <a:xfrm>
            <a:off x="7703819" y="6036564"/>
            <a:ext cx="210311" cy="208788"/>
          </a:xfrm>
          <a:prstGeom prst="rect">
            <a:avLst/>
          </a:prstGeom>
        </p:spPr>
      </p:pic>
      <p:pic>
        <p:nvPicPr>
          <p:cNvPr id="37" name="bg object 37"/>
          <p:cNvPicPr/>
          <p:nvPr/>
        </p:nvPicPr>
        <p:blipFill>
          <a:blip r:embed="rId14" cstate="print"/>
          <a:stretch>
            <a:fillRect/>
          </a:stretch>
        </p:blipFill>
        <p:spPr>
          <a:xfrm>
            <a:off x="9396983" y="6036564"/>
            <a:ext cx="210312" cy="208788"/>
          </a:xfrm>
          <a:prstGeom prst="rect">
            <a:avLst/>
          </a:prstGeom>
        </p:spPr>
      </p:pic>
      <p:sp>
        <p:nvSpPr>
          <p:cNvPr id="38" name="bg object 38"/>
          <p:cNvSpPr/>
          <p:nvPr/>
        </p:nvSpPr>
        <p:spPr>
          <a:xfrm>
            <a:off x="817625" y="598169"/>
            <a:ext cx="8108950" cy="0"/>
          </a:xfrm>
          <a:custGeom>
            <a:avLst/>
            <a:gdLst/>
            <a:ahLst/>
            <a:cxnLst/>
            <a:rect l="l" t="t" r="r" b="b"/>
            <a:pathLst>
              <a:path w="8108950">
                <a:moveTo>
                  <a:pt x="0" y="0"/>
                </a:moveTo>
                <a:lnTo>
                  <a:pt x="8108823" y="0"/>
                </a:lnTo>
              </a:path>
            </a:pathLst>
          </a:custGeom>
          <a:ln w="19812">
            <a:solidFill>
              <a:srgbClr val="DBDBDB"/>
            </a:solidFill>
          </a:ln>
        </p:spPr>
        <p:txBody>
          <a:bodyPr wrap="square" lIns="0" tIns="0" rIns="0" bIns="0" rtlCol="0"/>
          <a:lstStyle/>
          <a:p/>
        </p:txBody>
      </p:sp>
      <p:sp>
        <p:nvSpPr>
          <p:cNvPr id="2" name="Holder 2"/>
          <p:cNvSpPr>
            <a:spLocks noGrp="1"/>
          </p:cNvSpPr>
          <p:nvPr>
            <p:ph type="title"/>
          </p:nvPr>
        </p:nvSpPr>
        <p:spPr>
          <a:xfrm>
            <a:off x="5386451" y="2981325"/>
            <a:ext cx="1419097" cy="391160"/>
          </a:xfrm>
          <a:prstGeom prst="rect">
            <a:avLst/>
          </a:prstGeom>
        </p:spPr>
        <p:txBody>
          <a:bodyPr wrap="square" lIns="0" tIns="0" rIns="0" bIns="0">
            <a:spAutoFit/>
          </a:bodyPr>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a:xfrm>
            <a:off x="1312417" y="2003297"/>
            <a:ext cx="9409430" cy="1542414"/>
          </a:xfrm>
          <a:prstGeom prst="rect">
            <a:avLst/>
          </a:prstGeom>
        </p:spPr>
        <p:txBody>
          <a:bodyPr wrap="square" lIns="0" tIns="0" rIns="0" bIns="0">
            <a:spAutoFit/>
          </a:bodyPr>
          <a:lstStyle>
            <a:lvl1pPr>
              <a:defRPr sz="1800" b="0" i="0">
                <a:solidFill>
                  <a:schemeClr val="tx1"/>
                </a:solidFill>
                <a:latin typeface="Georgia" panose="02040502050405020303"/>
                <a:cs typeface="Georgia" panose="02040502050405020303"/>
              </a:defRPr>
            </a:lvl1pPr>
          </a:lstStyle>
          <a:p/>
        </p:txBody>
      </p:sp>
      <p:sp>
        <p:nvSpPr>
          <p:cNvPr id="6" name="Holder 6"/>
          <p:cNvSpPr>
            <a:spLocks noGrp="1"/>
          </p:cNvSpPr>
          <p:nvPr>
            <p:ph type="sldNum" sz="quarter" idx="7"/>
          </p:nvPr>
        </p:nvSpPr>
        <p:spPr>
          <a:xfrm>
            <a:off x="11564366" y="6399516"/>
            <a:ext cx="377825" cy="282575"/>
          </a:xfrm>
          <a:prstGeom prst="rect">
            <a:avLst/>
          </a:prstGeom>
        </p:spPr>
        <p:txBody>
          <a:bodyPr wrap="square" lIns="0" tIns="0" rIns="0" bIns="0">
            <a:spAutoFit/>
          </a:bodyPr>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
        <p:nvSpPr>
          <p:cNvPr id="7" name="Holder 4"/>
          <p:cNvSpPr txBox="1"/>
          <p:nvPr userDrawn="1"/>
        </p:nvSpPr>
        <p:spPr>
          <a:xfrm>
            <a:off x="3898644" y="6343661"/>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l" defTabSz="914400" rtl="0" eaLnBrk="1" latinLnBrk="0" hangingPunct="1">
              <a:lnSpc>
                <a:spcPct val="100000"/>
              </a:lnSpc>
              <a:spcBef>
                <a:spcPts val="185"/>
              </a:spcBef>
            </a:pPr>
            <a:r>
              <a:rPr lang="en-US" sz="1400" b="0" i="0" kern="1200" spc="-10" dirty="0">
                <a:solidFill>
                  <a:srgbClr val="767070"/>
                </a:solidFill>
                <a:latin typeface="微软雅黑" panose="020B0503020204020204" charset="-122"/>
                <a:ea typeface="+mn-ea"/>
              </a:rPr>
              <a:t>Related work</a:t>
            </a:r>
            <a:endParaRPr lang="en-US" sz="1400" b="0" i="0" kern="1200" spc="-10" dirty="0">
              <a:solidFill>
                <a:srgbClr val="767070"/>
              </a:solidFill>
              <a:latin typeface="微软雅黑" panose="020B0503020204020204" charset="-122"/>
              <a:ea typeface="+mn-ea"/>
            </a:endParaRPr>
          </a:p>
        </p:txBody>
      </p:sp>
      <p:sp>
        <p:nvSpPr>
          <p:cNvPr id="8" name="Holder 4"/>
          <p:cNvSpPr txBox="1"/>
          <p:nvPr userDrawn="1"/>
        </p:nvSpPr>
        <p:spPr>
          <a:xfrm>
            <a:off x="2203762" y="6343661"/>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85"/>
              </a:spcBef>
            </a:pPr>
            <a:r>
              <a:rPr lang="en-US" altLang="zh-CN" spc="-10" dirty="0"/>
              <a:t>Introduction</a:t>
            </a:r>
            <a:endParaRPr lang="en-US" altLang="zh-CN" dirty="0"/>
          </a:p>
        </p:txBody>
      </p:sp>
      <p:sp>
        <p:nvSpPr>
          <p:cNvPr id="9" name="Holder 4"/>
          <p:cNvSpPr txBox="1"/>
          <p:nvPr userDrawn="1"/>
        </p:nvSpPr>
        <p:spPr>
          <a:xfrm>
            <a:off x="7167496" y="6351270"/>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Methodology</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image" Target="../media/image31.png"/><Relationship Id="rId3" Type="http://schemas.openxmlformats.org/officeDocument/2006/relationships/tags" Target="../tags/tag31.xml"/><Relationship Id="rId2" Type="http://schemas.openxmlformats.org/officeDocument/2006/relationships/image" Target="../media/image30.png"/><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7.xml"/><Relationship Id="rId4" Type="http://schemas.openxmlformats.org/officeDocument/2006/relationships/image" Target="../media/image32.png"/><Relationship Id="rId3" Type="http://schemas.openxmlformats.org/officeDocument/2006/relationships/tags" Target="../tags/tag36.xml"/><Relationship Id="rId2" Type="http://schemas.openxmlformats.org/officeDocument/2006/relationships/image" Target="../media/image26.png"/><Relationship Id="rId1" Type="http://schemas.openxmlformats.org/officeDocument/2006/relationships/tags" Target="../tags/tag35.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0" Type="http://schemas.openxmlformats.org/officeDocument/2006/relationships/slideLayout" Target="../slideLayouts/slideLayout2.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1.png"/><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image" Target="../media/image40.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1.xml"/><Relationship Id="rId2" Type="http://schemas.openxmlformats.org/officeDocument/2006/relationships/image" Target="../media/image43.png"/><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5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6.png"/><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image" Target="../media/image45.png"/><Relationship Id="rId1" Type="http://schemas.openxmlformats.org/officeDocument/2006/relationships/tags" Target="../tags/tag53.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image" Target="../media/image46.png"/><Relationship Id="rId1" Type="http://schemas.openxmlformats.org/officeDocument/2006/relationships/tags" Target="../tags/tag5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14.jpeg"/><Relationship Id="rId3" Type="http://schemas.openxmlformats.org/officeDocument/2006/relationships/tags" Target="../tags/tag3.xml"/><Relationship Id="rId2" Type="http://schemas.openxmlformats.org/officeDocument/2006/relationships/image" Target="../media/image13.jpe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GIF"/><Relationship Id="rId1" Type="http://schemas.openxmlformats.org/officeDocument/2006/relationships/image" Target="../media/image15.GIF"/></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tags" Target="../tags/tag8.xml"/><Relationship Id="rId4" Type="http://schemas.openxmlformats.org/officeDocument/2006/relationships/image" Target="../media/image18.jpeg"/><Relationship Id="rId3" Type="http://schemas.openxmlformats.org/officeDocument/2006/relationships/tags" Target="../tags/tag7.xml"/><Relationship Id="rId2" Type="http://schemas.openxmlformats.org/officeDocument/2006/relationships/image" Target="../media/image17.jpeg"/><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tags" Target="../tags/tag11.xml"/><Relationship Id="rId4" Type="http://schemas.openxmlformats.org/officeDocument/2006/relationships/image" Target="../media/image21.png"/><Relationship Id="rId3" Type="http://schemas.openxmlformats.org/officeDocument/2006/relationships/tags" Target="../tags/tag10.xml"/><Relationship Id="rId2" Type="http://schemas.openxmlformats.org/officeDocument/2006/relationships/image" Target="../media/image20.png"/><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24.png"/><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23.png"/><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image" Target="../media/image28.png"/><Relationship Id="rId7" Type="http://schemas.openxmlformats.org/officeDocument/2006/relationships/tags" Target="../tags/tag24.xml"/><Relationship Id="rId6" Type="http://schemas.openxmlformats.org/officeDocument/2006/relationships/image" Target="../media/image27.png"/><Relationship Id="rId5" Type="http://schemas.openxmlformats.org/officeDocument/2006/relationships/tags" Target="../tags/tag23.xml"/><Relationship Id="rId4" Type="http://schemas.openxmlformats.org/officeDocument/2006/relationships/image" Target="../media/image26.png"/><Relationship Id="rId3" Type="http://schemas.openxmlformats.org/officeDocument/2006/relationships/tags" Target="../tags/tag22.xml"/><Relationship Id="rId2" Type="http://schemas.openxmlformats.org/officeDocument/2006/relationships/image" Target="../media/image25.png"/><Relationship Id="rId11" Type="http://schemas.openxmlformats.org/officeDocument/2006/relationships/slideLayout" Target="../slideLayouts/slideLayout2.xml"/><Relationship Id="rId10" Type="http://schemas.openxmlformats.org/officeDocument/2006/relationships/tags" Target="../tags/tag26.xml"/><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02305" y="3733800"/>
            <a:ext cx="6182360" cy="1980565"/>
          </a:xfrm>
          <a:prstGeom prst="rect">
            <a:avLst/>
          </a:prstGeom>
        </p:spPr>
        <p:txBody>
          <a:bodyPr vert="horz" wrap="square" lIns="0" tIns="13335" rIns="0" bIns="0" rtlCol="0">
            <a:noAutofit/>
          </a:bodyPr>
          <a:lstStyle/>
          <a:p>
            <a:pPr marR="168910" algn="ctr">
              <a:lnSpc>
                <a:spcPct val="100000"/>
              </a:lnSpc>
              <a:spcBef>
                <a:spcPts val="105"/>
              </a:spcBef>
            </a:pPr>
            <a:r>
              <a:rPr lang="zh-CN" sz="2000" b="1" spc="-160" dirty="0">
                <a:solidFill>
                  <a:srgbClr val="007C5B"/>
                </a:solidFill>
                <a:latin typeface="Arial" panose="020B0604020202020204"/>
                <a:cs typeface="Arial" panose="020B0604020202020204"/>
                <a:sym typeface="+mn-ea"/>
              </a:rPr>
              <a:t>王荣胜</a:t>
            </a:r>
            <a:endParaRPr lang="zh-CN" sz="2000" b="1" spc="-160" dirty="0">
              <a:solidFill>
                <a:srgbClr val="007C5B"/>
              </a:solidFill>
              <a:latin typeface="Arial" panose="020B0604020202020204"/>
              <a:cs typeface="Arial" panose="020B0604020202020204"/>
              <a:sym typeface="+mn-ea"/>
            </a:endParaRPr>
          </a:p>
          <a:p>
            <a:pPr marR="168910" algn="ctr">
              <a:lnSpc>
                <a:spcPct val="100000"/>
              </a:lnSpc>
              <a:spcBef>
                <a:spcPts val="105"/>
              </a:spcBef>
            </a:pPr>
            <a:endParaRPr lang="zh-CN" sz="2000" b="1" spc="-160" dirty="0">
              <a:solidFill>
                <a:srgbClr val="007C5B"/>
              </a:solidFill>
              <a:latin typeface="Arial" panose="020B0604020202020204"/>
              <a:cs typeface="Arial" panose="020B0604020202020204"/>
              <a:sym typeface="+mn-ea"/>
            </a:endParaRPr>
          </a:p>
          <a:p>
            <a:pPr marR="168910" algn="ctr">
              <a:lnSpc>
                <a:spcPct val="100000"/>
              </a:lnSpc>
              <a:spcBef>
                <a:spcPts val="105"/>
              </a:spcBef>
            </a:pPr>
            <a:r>
              <a:rPr lang="zh-CN" sz="2000" b="1" spc="-160" dirty="0">
                <a:solidFill>
                  <a:srgbClr val="007C5B"/>
                </a:solidFill>
                <a:latin typeface="Arial" panose="020B0604020202020204"/>
                <a:cs typeface="Arial" panose="020B0604020202020204"/>
                <a:sym typeface="+mn-ea"/>
              </a:rPr>
              <a:t>澳门理工大学</a:t>
            </a:r>
            <a:r>
              <a:rPr lang="en-US" altLang="zh-CN" sz="2000" b="1" spc="-160" dirty="0">
                <a:solidFill>
                  <a:srgbClr val="007C5B"/>
                </a:solidFill>
                <a:latin typeface="Arial" panose="020B0604020202020204"/>
                <a:cs typeface="Arial" panose="020B0604020202020204"/>
                <a:sym typeface="+mn-ea"/>
              </a:rPr>
              <a:t> </a:t>
            </a:r>
            <a:endParaRPr lang="zh-CN" sz="2000" b="1" spc="-160" dirty="0">
              <a:solidFill>
                <a:srgbClr val="007C5B"/>
              </a:solidFill>
              <a:latin typeface="Arial" panose="020B0604020202020204"/>
              <a:cs typeface="Arial" panose="020B0604020202020204"/>
              <a:sym typeface="+mn-ea"/>
            </a:endParaRPr>
          </a:p>
          <a:p>
            <a:pPr marR="168910" algn="ctr">
              <a:lnSpc>
                <a:spcPct val="100000"/>
              </a:lnSpc>
              <a:spcBef>
                <a:spcPts val="105"/>
              </a:spcBef>
            </a:pPr>
            <a:r>
              <a:rPr lang="en-US" altLang="zh-CN" sz="2000" b="1" spc="-160" dirty="0">
                <a:solidFill>
                  <a:srgbClr val="007C5B"/>
                </a:solidFill>
                <a:latin typeface="Arial" panose="020B0604020202020204"/>
                <a:cs typeface="Arial" panose="020B0604020202020204"/>
                <a:sym typeface="+mn-ea"/>
              </a:rPr>
              <a:t>2023.07</a:t>
            </a:r>
            <a:endParaRPr lang="en-US" altLang="zh-CN" sz="2000" b="1" spc="-160" dirty="0">
              <a:solidFill>
                <a:srgbClr val="007C5B"/>
              </a:solidFill>
              <a:latin typeface="Arial" panose="020B0604020202020204"/>
              <a:cs typeface="Arial" panose="020B0604020202020204"/>
              <a:sym typeface="+mn-ea"/>
            </a:endParaRPr>
          </a:p>
        </p:txBody>
      </p:sp>
      <p:sp>
        <p:nvSpPr>
          <p:cNvPr id="3" name="object 3"/>
          <p:cNvSpPr txBox="1">
            <a:spLocks noGrp="1"/>
          </p:cNvSpPr>
          <p:nvPr>
            <p:ph type="title"/>
          </p:nvPr>
        </p:nvSpPr>
        <p:spPr>
          <a:xfrm>
            <a:off x="1818005" y="1981200"/>
            <a:ext cx="8950325" cy="690245"/>
          </a:xfrm>
          <a:prstGeom prst="rect">
            <a:avLst/>
          </a:prstGeom>
        </p:spPr>
        <p:txBody>
          <a:bodyPr vert="horz" wrap="square" lIns="0" tIns="13335" rIns="0" bIns="0" rtlCol="0">
            <a:spAutoFit/>
          </a:bodyPr>
          <a:lstStyle/>
          <a:p>
            <a:pPr marL="12700" marR="5080" indent="-1270" algn="ctr">
              <a:lnSpc>
                <a:spcPct val="100000"/>
              </a:lnSpc>
              <a:spcBef>
                <a:spcPts val="105"/>
              </a:spcBef>
            </a:pPr>
            <a:r>
              <a:rPr lang="zh-CN" altLang="en-US" sz="4400" spc="-175" dirty="0" err="1">
                <a:solidFill>
                  <a:srgbClr val="007C5B"/>
                </a:solidFill>
                <a:latin typeface="Arial Black" panose="020B0A04020102020204" pitchFamily="34" charset="0"/>
              </a:rPr>
              <a:t>关于</a:t>
            </a:r>
            <a:r>
              <a:rPr lang="en-US" altLang="zh-CN" sz="4400" spc="-175" dirty="0" err="1">
                <a:solidFill>
                  <a:srgbClr val="007C5B"/>
                </a:solidFill>
                <a:latin typeface="Arial Black" panose="020B0A04020102020204" pitchFamily="34" charset="0"/>
              </a:rPr>
              <a:t>LLM</a:t>
            </a:r>
            <a:r>
              <a:rPr lang="zh-CN" altLang="en-US" sz="4400" spc="-175" dirty="0" err="1">
                <a:solidFill>
                  <a:srgbClr val="007C5B"/>
                </a:solidFill>
                <a:latin typeface="Arial Black" panose="020B0A04020102020204" pitchFamily="34" charset="0"/>
              </a:rPr>
              <a:t>的学习</a:t>
            </a:r>
            <a:r>
              <a:rPr lang="zh-CN" altLang="en-US" sz="4400" spc="-175" dirty="0" err="1">
                <a:solidFill>
                  <a:srgbClr val="007C5B"/>
                </a:solidFill>
                <a:latin typeface="Arial Black" panose="020B0A04020102020204" pitchFamily="34" charset="0"/>
              </a:rPr>
              <a:t>与实践</a:t>
            </a:r>
            <a:endParaRPr lang="zh-CN" altLang="en-US" sz="4400" spc="-175" dirty="0" err="1">
              <a:solidFill>
                <a:srgbClr val="007C5B"/>
              </a:solidFill>
              <a:latin typeface="Arial Black" panose="020B0A04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889625"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微调底座模型与微调</a:t>
            </a:r>
            <a:r>
              <a:rPr lang="zh-CN" altLang="en-US" sz="3600" spc="-35" dirty="0">
                <a:latin typeface="Calibri" panose="020F0502020204030204" pitchFamily="34" charset="0"/>
                <a:ea typeface="Calibri" panose="020F0502020204030204" pitchFamily="34" charset="0"/>
                <a:cs typeface="Calibri" panose="020F0502020204030204" pitchFamily="34" charset="0"/>
              </a:rPr>
              <a:t>方法</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62635" y="1355090"/>
            <a:ext cx="10660380" cy="1476375"/>
          </a:xfrm>
          <a:prstGeom prst="rect">
            <a:avLst/>
          </a:prstGeom>
          <a:noFill/>
        </p:spPr>
        <p:txBody>
          <a:bodyPr wrap="square" rtlCol="0">
            <a:spAutoFit/>
          </a:bodyPr>
          <a:p>
            <a:pPr marL="285750" indent="-285750">
              <a:buFont typeface="Arial" panose="020B0604020202020204" pitchFamily="34" charset="0"/>
              <a:buChar char="•"/>
            </a:pPr>
            <a:r>
              <a:rPr lang="zh-CN" altLang="en-US" b="1"/>
              <a:t>底座模型</a:t>
            </a:r>
            <a:r>
              <a:rPr lang="zh-CN" altLang="en-US"/>
              <a:t>类似于传统任务中经常提到的预训练模型，在公开的超大数据集上训练而来的权重。由于预训练权重已经学习了大量的特征和模式，因此可以在新的任务中</a:t>
            </a:r>
            <a:r>
              <a:rPr lang="zh-CN" altLang="en-US"/>
              <a:t>可以加速模型的收敛，并提高模型的准确率。</a:t>
            </a:r>
            <a:endParaRPr lang="zh-CN" altLang="en-US"/>
          </a:p>
          <a:p>
            <a:pPr marL="285750" indent="-285750">
              <a:buFont typeface="Arial" panose="020B0604020202020204" pitchFamily="34" charset="0"/>
              <a:buChar char="•"/>
            </a:pPr>
            <a:r>
              <a:rPr lang="en-US" altLang="zh-CN"/>
              <a:t>LLM</a:t>
            </a:r>
            <a:r>
              <a:rPr lang="zh-CN" altLang="en-US"/>
              <a:t>中的微调方法包含有全参数微调、部分参数微调、</a:t>
            </a:r>
            <a:r>
              <a:rPr lang="en-US" altLang="zh-CN"/>
              <a:t>LoRA</a:t>
            </a:r>
            <a:r>
              <a:rPr lang="zh-CN" altLang="en-US"/>
              <a:t>、</a:t>
            </a:r>
            <a:r>
              <a:rPr lang="en-US" altLang="zh-CN"/>
              <a:t>QLoRA</a:t>
            </a:r>
            <a:r>
              <a:rPr lang="zh-CN" altLang="en-US"/>
              <a:t>、P-Tuning V2、</a:t>
            </a:r>
            <a:r>
              <a:rPr lang="en-US" altLang="zh-CN"/>
              <a:t>Freeze</a:t>
            </a:r>
            <a:r>
              <a:rPr lang="zh-CN" altLang="en-US"/>
              <a:t>、</a:t>
            </a:r>
            <a:r>
              <a:rPr lang="en-US" altLang="zh-CN"/>
              <a:t>LOMO</a:t>
            </a:r>
            <a:r>
              <a:rPr lang="zh-CN" altLang="en-US"/>
              <a:t>等。其中，全参数微调和部分参数微调跟传统任务中的迁移学习中所使用的方法</a:t>
            </a:r>
            <a:r>
              <a:rPr lang="zh-CN" altLang="en-US"/>
              <a:t>类似。</a:t>
            </a:r>
            <a:endParaRPr lang="zh-CN" altLang="en-US"/>
          </a:p>
        </p:txBody>
      </p:sp>
      <p:graphicFrame>
        <p:nvGraphicFramePr>
          <p:cNvPr id="3" name="表格 2"/>
          <p:cNvGraphicFramePr/>
          <p:nvPr>
            <p:custDataLst>
              <p:tags r:id="rId1"/>
            </p:custDataLst>
          </p:nvPr>
        </p:nvGraphicFramePr>
        <p:xfrm>
          <a:off x="914400" y="2831465"/>
          <a:ext cx="4414520" cy="3434080"/>
        </p:xfrm>
        <a:graphic>
          <a:graphicData uri="http://schemas.openxmlformats.org/drawingml/2006/table">
            <a:tbl>
              <a:tblPr firstRow="1" bandRow="1">
                <a:tableStyleId>{5C22544A-7EE6-4342-B048-85BDC9FD1C3A}</a:tableStyleId>
              </a:tblPr>
              <a:tblGrid>
                <a:gridCol w="1945005"/>
                <a:gridCol w="1207770"/>
                <a:gridCol w="1261745"/>
              </a:tblGrid>
              <a:tr h="304800">
                <a:tc>
                  <a:txBody>
                    <a:bodyPr/>
                    <a:p>
                      <a:pPr>
                        <a:buNone/>
                      </a:pPr>
                      <a:r>
                        <a:rPr lang="zh-CN" altLang="en-US" sz="1400"/>
                        <a:t>开源模型</a:t>
                      </a:r>
                      <a:endParaRPr lang="zh-CN" altLang="en-US" sz="1400"/>
                    </a:p>
                  </a:txBody>
                  <a:tcPr/>
                </a:tc>
                <a:tc>
                  <a:txBody>
                    <a:bodyPr/>
                    <a:p>
                      <a:pPr>
                        <a:buNone/>
                      </a:pPr>
                      <a:r>
                        <a:rPr lang="zh-CN" altLang="en-US" sz="1400"/>
                        <a:t>模型参数量</a:t>
                      </a:r>
                      <a:endParaRPr lang="zh-CN" altLang="en-US" sz="1400"/>
                    </a:p>
                  </a:txBody>
                  <a:tcPr/>
                </a:tc>
                <a:tc>
                  <a:txBody>
                    <a:bodyPr/>
                    <a:p>
                      <a:pPr>
                        <a:buNone/>
                      </a:pPr>
                      <a:r>
                        <a:rPr lang="zh-CN" altLang="en-US" sz="1400"/>
                        <a:t>模型类型</a:t>
                      </a:r>
                      <a:endParaRPr lang="zh-CN" altLang="en-US" sz="1400"/>
                    </a:p>
                  </a:txBody>
                  <a:tcPr/>
                </a:tc>
              </a:tr>
              <a:tr h="304800">
                <a:tc>
                  <a:txBody>
                    <a:bodyPr/>
                    <a:p>
                      <a:pPr>
                        <a:buNone/>
                      </a:pPr>
                      <a:r>
                        <a:rPr lang="en-US" altLang="zh-CN" sz="1400"/>
                        <a:t>BLOOM</a:t>
                      </a:r>
                      <a:endParaRPr lang="en-US" altLang="zh-CN" sz="1400"/>
                    </a:p>
                  </a:txBody>
                  <a:tcPr/>
                </a:tc>
                <a:tc>
                  <a:txBody>
                    <a:bodyPr/>
                    <a:p>
                      <a:pPr>
                        <a:buNone/>
                      </a:pPr>
                      <a:r>
                        <a:rPr lang="en-US" altLang="zh-CN" sz="1400"/>
                        <a:t>1760</a:t>
                      </a:r>
                      <a:r>
                        <a:rPr lang="zh-CN" altLang="en-US" sz="1400"/>
                        <a:t>亿</a:t>
                      </a:r>
                      <a:endParaRPr lang="zh-CN" altLang="en-US" sz="1400"/>
                    </a:p>
                  </a:txBody>
                  <a:tcPr/>
                </a:tc>
                <a:tc>
                  <a:txBody>
                    <a:bodyPr/>
                    <a:p>
                      <a:pPr>
                        <a:buNone/>
                      </a:pPr>
                      <a:r>
                        <a:rPr lang="zh-CN" altLang="en-US" sz="1400"/>
                        <a:t>语言模型</a:t>
                      </a:r>
                      <a:endParaRPr lang="zh-CN" altLang="en-US" sz="1400"/>
                    </a:p>
                  </a:txBody>
                  <a:tcPr/>
                </a:tc>
              </a:tr>
              <a:tr h="319405">
                <a:tc>
                  <a:txBody>
                    <a:bodyPr/>
                    <a:p>
                      <a:pPr>
                        <a:buNone/>
                      </a:pPr>
                      <a:r>
                        <a:rPr lang="en-US" altLang="zh-CN" sz="1400"/>
                        <a:t>BLOOMZ</a:t>
                      </a:r>
                      <a:endParaRPr lang="en-US" altLang="zh-CN" sz="1400"/>
                    </a:p>
                  </a:txBody>
                  <a:tcPr/>
                </a:tc>
                <a:tc>
                  <a:txBody>
                    <a:bodyPr/>
                    <a:p>
                      <a:pPr>
                        <a:buNone/>
                      </a:pPr>
                      <a:r>
                        <a:rPr lang="en-US" altLang="zh-CN" sz="1400">
                          <a:sym typeface="+mn-ea"/>
                        </a:rPr>
                        <a:t>1760</a:t>
                      </a:r>
                      <a:r>
                        <a:rPr lang="zh-CN" altLang="en-US" sz="1400">
                          <a:sym typeface="+mn-ea"/>
                        </a:rPr>
                        <a:t>亿</a:t>
                      </a:r>
                      <a:endParaRPr lang="zh-CN" altLang="en-US" sz="1400"/>
                    </a:p>
                  </a:txBody>
                  <a:tcPr/>
                </a:tc>
                <a:tc>
                  <a:txBody>
                    <a:bodyPr/>
                    <a:p>
                      <a:pPr>
                        <a:buNone/>
                      </a:pPr>
                      <a:r>
                        <a:rPr lang="zh-CN" altLang="en-US" sz="1400"/>
                        <a:t>指令微调</a:t>
                      </a:r>
                      <a:endParaRPr lang="zh-CN" altLang="en-US" sz="1400"/>
                    </a:p>
                  </a:txBody>
                  <a:tcPr/>
                </a:tc>
              </a:tr>
              <a:tr h="304800">
                <a:tc>
                  <a:txBody>
                    <a:bodyPr/>
                    <a:p>
                      <a:pPr>
                        <a:buNone/>
                      </a:pPr>
                      <a:r>
                        <a:rPr lang="en-US" altLang="zh-CN" sz="1400"/>
                        <a:t>LLaMA</a:t>
                      </a:r>
                      <a:endParaRPr lang="en-US" altLang="zh-CN" sz="1400"/>
                    </a:p>
                  </a:txBody>
                  <a:tcPr/>
                </a:tc>
                <a:tc>
                  <a:txBody>
                    <a:bodyPr/>
                    <a:p>
                      <a:pPr>
                        <a:buNone/>
                      </a:pPr>
                      <a:r>
                        <a:rPr lang="en-US" altLang="zh-CN" sz="1400"/>
                        <a:t>652</a:t>
                      </a:r>
                      <a:r>
                        <a:rPr lang="zh-CN" altLang="en-US" sz="1400"/>
                        <a:t>亿</a:t>
                      </a:r>
                      <a:endParaRPr lang="zh-CN" altLang="en-US" sz="1400"/>
                    </a:p>
                  </a:txBody>
                  <a:tcPr/>
                </a:tc>
                <a:tc>
                  <a:txBody>
                    <a:bodyPr/>
                    <a:p>
                      <a:pPr>
                        <a:buNone/>
                      </a:pPr>
                      <a:r>
                        <a:rPr lang="zh-CN" altLang="en-US" sz="1400"/>
                        <a:t>语言模型</a:t>
                      </a:r>
                      <a:endParaRPr lang="zh-CN" altLang="en-US" sz="1400"/>
                    </a:p>
                  </a:txBody>
                  <a:tcPr/>
                </a:tc>
              </a:tr>
              <a:tr h="304800">
                <a:tc>
                  <a:txBody>
                    <a:bodyPr/>
                    <a:p>
                      <a:pPr>
                        <a:buNone/>
                      </a:pPr>
                      <a:r>
                        <a:rPr lang="en-US" altLang="zh-CN" sz="1400"/>
                        <a:t>MOSS</a:t>
                      </a:r>
                      <a:endParaRPr lang="en-US" altLang="zh-CN" sz="1400"/>
                    </a:p>
                  </a:txBody>
                  <a:tcPr/>
                </a:tc>
                <a:tc>
                  <a:txBody>
                    <a:bodyPr/>
                    <a:p>
                      <a:pPr>
                        <a:buNone/>
                      </a:pPr>
                      <a:r>
                        <a:rPr lang="en-US" altLang="zh-CN" sz="1400"/>
                        <a:t>160</a:t>
                      </a:r>
                      <a:r>
                        <a:rPr lang="zh-CN" altLang="en-US" sz="1400"/>
                        <a:t>亿</a:t>
                      </a:r>
                      <a:endParaRPr lang="zh-CN" altLang="en-US" sz="1400"/>
                    </a:p>
                  </a:txBody>
                  <a:tcPr/>
                </a:tc>
                <a:tc>
                  <a:txBody>
                    <a:bodyPr/>
                    <a:p>
                      <a:pPr>
                        <a:buNone/>
                      </a:pPr>
                      <a:r>
                        <a:rPr lang="zh-CN" altLang="en-US" sz="1400" b="1"/>
                        <a:t>指令微调</a:t>
                      </a:r>
                      <a:endParaRPr lang="zh-CN" altLang="en-US" sz="1400" b="1"/>
                    </a:p>
                  </a:txBody>
                  <a:tcPr/>
                </a:tc>
              </a:tr>
              <a:tr h="304800">
                <a:tc>
                  <a:txBody>
                    <a:bodyPr/>
                    <a:p>
                      <a:pPr>
                        <a:buNone/>
                      </a:pPr>
                      <a:r>
                        <a:rPr lang="en-US" altLang="zh-CN" sz="1400"/>
                        <a:t>ChatGLM</a:t>
                      </a:r>
                      <a:r>
                        <a:rPr lang="zh-CN" altLang="en-US" sz="1400"/>
                        <a:t>（</a:t>
                      </a:r>
                      <a:r>
                        <a:rPr lang="en-US" altLang="zh-CN" sz="1400"/>
                        <a:t>1/2</a:t>
                      </a:r>
                      <a:r>
                        <a:rPr lang="zh-CN" altLang="en-US" sz="1400"/>
                        <a:t>）</a:t>
                      </a:r>
                      <a:endParaRPr lang="zh-CN" altLang="en-US" sz="1400"/>
                    </a:p>
                  </a:txBody>
                  <a:tcPr/>
                </a:tc>
                <a:tc>
                  <a:txBody>
                    <a:bodyPr/>
                    <a:p>
                      <a:pPr>
                        <a:buNone/>
                      </a:pPr>
                      <a:r>
                        <a:rPr lang="en-US" altLang="zh-CN" sz="1400"/>
                        <a:t>62</a:t>
                      </a:r>
                      <a:r>
                        <a:rPr lang="zh-CN" altLang="en-US" sz="1400"/>
                        <a:t>亿</a:t>
                      </a:r>
                      <a:endParaRPr lang="zh-CN" altLang="en-US" sz="1400"/>
                    </a:p>
                  </a:txBody>
                  <a:tcPr/>
                </a:tc>
                <a:tc>
                  <a:txBody>
                    <a:bodyPr/>
                    <a:p>
                      <a:pPr>
                        <a:buNone/>
                      </a:pPr>
                      <a:r>
                        <a:rPr lang="zh-CN" altLang="en-US" sz="1400" b="1"/>
                        <a:t>指令微调</a:t>
                      </a:r>
                      <a:endParaRPr lang="zh-CN" altLang="en-US" sz="1400" b="1"/>
                    </a:p>
                  </a:txBody>
                  <a:tcPr/>
                </a:tc>
              </a:tr>
              <a:tr h="304800">
                <a:tc>
                  <a:txBody>
                    <a:bodyPr/>
                    <a:p>
                      <a:pPr>
                        <a:buNone/>
                      </a:pPr>
                      <a:r>
                        <a:rPr lang="en-US" altLang="zh-CN" sz="1400"/>
                        <a:t>Alpaca</a:t>
                      </a:r>
                      <a:endParaRPr lang="en-US" altLang="zh-CN" sz="1400"/>
                    </a:p>
                  </a:txBody>
                  <a:tcPr/>
                </a:tc>
                <a:tc>
                  <a:txBody>
                    <a:bodyPr/>
                    <a:p>
                      <a:pPr>
                        <a:buNone/>
                      </a:pPr>
                      <a:r>
                        <a:rPr lang="en-US" altLang="zh-CN" sz="1400"/>
                        <a:t>130</a:t>
                      </a:r>
                      <a:r>
                        <a:rPr lang="zh-CN" altLang="en-US" sz="1400"/>
                        <a:t>亿</a:t>
                      </a:r>
                      <a:endParaRPr lang="zh-CN" altLang="en-US" sz="1400"/>
                    </a:p>
                  </a:txBody>
                  <a:tcPr/>
                </a:tc>
                <a:tc>
                  <a:txBody>
                    <a:bodyPr/>
                    <a:p>
                      <a:pPr>
                        <a:buNone/>
                      </a:pPr>
                      <a:r>
                        <a:rPr lang="zh-CN" altLang="en-US" sz="1400" b="1"/>
                        <a:t>指令微调</a:t>
                      </a:r>
                      <a:endParaRPr lang="zh-CN" altLang="en-US" sz="1400" b="1"/>
                    </a:p>
                  </a:txBody>
                  <a:tcPr/>
                </a:tc>
              </a:tr>
              <a:tr h="371475">
                <a:tc>
                  <a:txBody>
                    <a:bodyPr/>
                    <a:p>
                      <a:pPr>
                        <a:buNone/>
                      </a:pPr>
                      <a:r>
                        <a:rPr lang="en-US" altLang="zh-CN" sz="1400"/>
                        <a:t>Chinese-LLaMA-Alpaca</a:t>
                      </a:r>
                      <a:endParaRPr lang="en-US" altLang="zh-CN" sz="1400"/>
                    </a:p>
                  </a:txBody>
                  <a:tcPr/>
                </a:tc>
                <a:tc>
                  <a:txBody>
                    <a:bodyPr/>
                    <a:p>
                      <a:pPr>
                        <a:buNone/>
                      </a:pPr>
                      <a:r>
                        <a:rPr lang="en-US" altLang="zh-CN" sz="1400"/>
                        <a:t>67</a:t>
                      </a:r>
                      <a:r>
                        <a:rPr lang="zh-CN" altLang="en-US" sz="1400"/>
                        <a:t>亿</a:t>
                      </a:r>
                      <a:endParaRPr lang="zh-CN" altLang="en-US" sz="1400"/>
                    </a:p>
                  </a:txBody>
                  <a:tcPr/>
                </a:tc>
                <a:tc>
                  <a:txBody>
                    <a:bodyPr/>
                    <a:p>
                      <a:pPr>
                        <a:buNone/>
                      </a:pPr>
                      <a:r>
                        <a:rPr lang="zh-CN" altLang="en-US" sz="1400"/>
                        <a:t>指令微调</a:t>
                      </a:r>
                      <a:endParaRPr lang="zh-CN" altLang="en-US" sz="1400"/>
                    </a:p>
                  </a:txBody>
                  <a:tcPr/>
                </a:tc>
              </a:tr>
              <a:tr h="304800">
                <a:tc>
                  <a:txBody>
                    <a:bodyPr/>
                    <a:p>
                      <a:pPr>
                        <a:buNone/>
                      </a:pPr>
                      <a:r>
                        <a:rPr lang="en-US" altLang="zh-CN" sz="1400"/>
                        <a:t>Vincuna</a:t>
                      </a:r>
                      <a:endParaRPr lang="en-US" altLang="zh-CN" sz="1400"/>
                    </a:p>
                  </a:txBody>
                  <a:tcPr/>
                </a:tc>
                <a:tc>
                  <a:txBody>
                    <a:bodyPr/>
                    <a:p>
                      <a:pPr>
                        <a:buNone/>
                      </a:pPr>
                      <a:r>
                        <a:rPr lang="en-US" altLang="zh-CN" sz="1400"/>
                        <a:t>130</a:t>
                      </a:r>
                      <a:r>
                        <a:rPr lang="zh-CN" altLang="en-US" sz="1400"/>
                        <a:t>亿</a:t>
                      </a:r>
                      <a:endParaRPr lang="zh-CN" altLang="en-US" sz="1400"/>
                    </a:p>
                  </a:txBody>
                  <a:tcPr/>
                </a:tc>
                <a:tc>
                  <a:txBody>
                    <a:bodyPr/>
                    <a:p>
                      <a:pPr>
                        <a:buNone/>
                      </a:pPr>
                      <a:r>
                        <a:rPr lang="zh-CN" altLang="en-US" sz="1400"/>
                        <a:t>指令微调</a:t>
                      </a:r>
                      <a:endParaRPr lang="zh-CN" altLang="en-US" sz="1400"/>
                    </a:p>
                  </a:txBody>
                  <a:tcPr/>
                </a:tc>
              </a:tr>
              <a:tr h="304800">
                <a:tc>
                  <a:txBody>
                    <a:bodyPr/>
                    <a:p>
                      <a:pPr>
                        <a:buNone/>
                      </a:pPr>
                      <a:r>
                        <a:rPr lang="en-US" altLang="zh-CN" sz="1400"/>
                        <a:t>OpenLL</a:t>
                      </a:r>
                      <a:r>
                        <a:rPr lang="en-US" altLang="zh-CN" sz="1400"/>
                        <a:t>aMA</a:t>
                      </a:r>
                      <a:endParaRPr lang="en-US" altLang="zh-CN" sz="1400"/>
                    </a:p>
                  </a:txBody>
                  <a:tcPr/>
                </a:tc>
                <a:tc>
                  <a:txBody>
                    <a:bodyPr/>
                    <a:p>
                      <a:pPr>
                        <a:buNone/>
                      </a:pPr>
                      <a:r>
                        <a:rPr lang="en-US" altLang="zh-CN" sz="1400"/>
                        <a:t>130</a:t>
                      </a:r>
                      <a:r>
                        <a:rPr lang="zh-CN" altLang="en-US" sz="1400"/>
                        <a:t>亿</a:t>
                      </a:r>
                      <a:endParaRPr lang="zh-CN" altLang="en-US" sz="1400"/>
                    </a:p>
                  </a:txBody>
                  <a:tcPr/>
                </a:tc>
                <a:tc>
                  <a:txBody>
                    <a:bodyPr/>
                    <a:p>
                      <a:pPr>
                        <a:buNone/>
                      </a:pPr>
                      <a:r>
                        <a:rPr lang="zh-CN" altLang="en-US" sz="1400"/>
                        <a:t>语言</a:t>
                      </a:r>
                      <a:r>
                        <a:rPr lang="zh-CN" altLang="en-US" sz="1400"/>
                        <a:t>模型</a:t>
                      </a:r>
                      <a:endParaRPr lang="zh-CN" altLang="en-US" sz="1400"/>
                    </a:p>
                  </a:txBody>
                  <a:tcPr/>
                </a:tc>
              </a:tr>
              <a:tr h="304800">
                <a:tc>
                  <a:txBody>
                    <a:bodyPr/>
                    <a:p>
                      <a:pPr>
                        <a:buNone/>
                      </a:pPr>
                      <a:r>
                        <a:rPr lang="en-US" altLang="zh-CN" sz="1400"/>
                        <a:t>BaiC</a:t>
                      </a:r>
                      <a:r>
                        <a:rPr lang="en-US" altLang="zh-CN" sz="1400"/>
                        <a:t>huan</a:t>
                      </a:r>
                      <a:endParaRPr lang="en-US" altLang="zh-CN" sz="1400"/>
                    </a:p>
                  </a:txBody>
                  <a:tcPr/>
                </a:tc>
                <a:tc>
                  <a:txBody>
                    <a:bodyPr/>
                    <a:p>
                      <a:pPr>
                        <a:buNone/>
                      </a:pPr>
                      <a:r>
                        <a:rPr lang="en-US" altLang="zh-CN" sz="1400" b="1"/>
                        <a:t>70</a:t>
                      </a:r>
                      <a:r>
                        <a:rPr lang="zh-CN" altLang="en-US" sz="1400" b="1"/>
                        <a:t>亿</a:t>
                      </a:r>
                      <a:endParaRPr lang="zh-CN" altLang="en-US" sz="1400" b="1"/>
                    </a:p>
                  </a:txBody>
                  <a:tcPr/>
                </a:tc>
                <a:tc>
                  <a:txBody>
                    <a:bodyPr/>
                    <a:p>
                      <a:pPr>
                        <a:buNone/>
                      </a:pPr>
                      <a:r>
                        <a:rPr lang="zh-CN" altLang="en-US" sz="1400"/>
                        <a:t>指令微调</a:t>
                      </a:r>
                      <a:endParaRPr lang="zh-CN" altLang="en-US" sz="1400"/>
                    </a:p>
                  </a:txBody>
                  <a:tcPr/>
                </a:tc>
              </a:tr>
            </a:tbl>
          </a:graphicData>
        </a:graphic>
      </p:graphicFrame>
      <p:graphicFrame>
        <p:nvGraphicFramePr>
          <p:cNvPr id="5" name="表格 4"/>
          <p:cNvGraphicFramePr/>
          <p:nvPr>
            <p:custDataLst>
              <p:tags r:id="rId2"/>
            </p:custDataLst>
          </p:nvPr>
        </p:nvGraphicFramePr>
        <p:xfrm>
          <a:off x="5486400" y="2831465"/>
          <a:ext cx="6512560" cy="3418205"/>
        </p:xfrm>
        <a:graphic>
          <a:graphicData uri="http://schemas.openxmlformats.org/drawingml/2006/table">
            <a:tbl>
              <a:tblPr firstRow="1" bandRow="1">
                <a:tableStyleId>{5C22544A-7EE6-4342-B048-85BDC9FD1C3A}</a:tableStyleId>
              </a:tblPr>
              <a:tblGrid>
                <a:gridCol w="1816100"/>
                <a:gridCol w="4696460"/>
              </a:tblGrid>
              <a:tr h="304800">
                <a:tc>
                  <a:txBody>
                    <a:bodyPr/>
                    <a:p>
                      <a:pPr>
                        <a:buNone/>
                      </a:pPr>
                      <a:r>
                        <a:rPr lang="zh-CN" altLang="en-US" sz="1400"/>
                        <a:t>微调方法</a:t>
                      </a:r>
                      <a:endParaRPr lang="zh-CN" altLang="en-US" sz="1400"/>
                    </a:p>
                  </a:txBody>
                  <a:tcPr/>
                </a:tc>
                <a:tc>
                  <a:txBody>
                    <a:bodyPr/>
                    <a:p>
                      <a:pPr>
                        <a:buNone/>
                      </a:pPr>
                      <a:r>
                        <a:rPr lang="zh-CN" altLang="en-US" sz="1400"/>
                        <a:t>特点</a:t>
                      </a:r>
                      <a:endParaRPr lang="zh-CN" altLang="en-US" sz="1400"/>
                    </a:p>
                  </a:txBody>
                  <a:tcPr/>
                </a:tc>
              </a:tr>
              <a:tr h="304800">
                <a:tc>
                  <a:txBody>
                    <a:bodyPr/>
                    <a:p>
                      <a:pPr>
                        <a:buNone/>
                      </a:pPr>
                      <a:r>
                        <a:rPr lang="zh-CN" altLang="en-US" sz="1400"/>
                        <a:t>全参数微调</a:t>
                      </a:r>
                      <a:endParaRPr lang="zh-CN" altLang="en-US" sz="1400"/>
                    </a:p>
                  </a:txBody>
                  <a:tcPr/>
                </a:tc>
                <a:tc>
                  <a:txBody>
                    <a:bodyPr/>
                    <a:p>
                      <a:pPr>
                        <a:buNone/>
                      </a:pPr>
                      <a:r>
                        <a:rPr lang="zh-CN" altLang="en-US" sz="1400"/>
                        <a:t>需要较大算力</a:t>
                      </a:r>
                      <a:endParaRPr lang="zh-CN" altLang="en-US" sz="1400"/>
                    </a:p>
                  </a:txBody>
                  <a:tcPr/>
                </a:tc>
              </a:tr>
              <a:tr h="304800">
                <a:tc>
                  <a:txBody>
                    <a:bodyPr/>
                    <a:p>
                      <a:pPr>
                        <a:buNone/>
                      </a:pPr>
                      <a:r>
                        <a:rPr lang="zh-CN" altLang="en-US" sz="1400"/>
                        <a:t>部分参数微调</a:t>
                      </a:r>
                      <a:endParaRPr lang="zh-CN" altLang="en-US" sz="1400"/>
                    </a:p>
                  </a:txBody>
                  <a:tcPr/>
                </a:tc>
                <a:tc>
                  <a:txBody>
                    <a:bodyPr/>
                    <a:p>
                      <a:pPr>
                        <a:buNone/>
                      </a:pPr>
                      <a:r>
                        <a:rPr lang="zh-CN" altLang="en-US" sz="1400">
                          <a:sym typeface="+mn-ea"/>
                        </a:rPr>
                        <a:t>需要较大算力</a:t>
                      </a:r>
                      <a:endParaRPr lang="zh-CN" altLang="en-US" sz="1400">
                        <a:sym typeface="+mn-ea"/>
                      </a:endParaRPr>
                    </a:p>
                  </a:txBody>
                  <a:tcPr/>
                </a:tc>
              </a:tr>
              <a:tr h="518160">
                <a:tc>
                  <a:txBody>
                    <a:bodyPr/>
                    <a:p>
                      <a:pPr>
                        <a:buNone/>
                      </a:pPr>
                      <a:r>
                        <a:rPr lang="en-US" altLang="zh-CN" sz="1400" b="1"/>
                        <a:t>LoRA</a:t>
                      </a:r>
                      <a:endParaRPr lang="en-US" altLang="zh-CN" sz="1400" b="1"/>
                    </a:p>
                  </a:txBody>
                  <a:tcPr/>
                </a:tc>
                <a:tc>
                  <a:txBody>
                    <a:bodyPr/>
                    <a:p>
                      <a:pPr>
                        <a:buNone/>
                      </a:pPr>
                      <a:r>
                        <a:rPr lang="zh-CN" altLang="en-US" sz="1400"/>
                        <a:t>主流方法，冻结预训练权重，额外训练一些参数并应用在预训练权重矩阵中</a:t>
                      </a:r>
                      <a:endParaRPr lang="zh-CN" altLang="en-US" sz="1400"/>
                    </a:p>
                  </a:txBody>
                  <a:tcPr/>
                </a:tc>
              </a:tr>
              <a:tr h="518160">
                <a:tc>
                  <a:txBody>
                    <a:bodyPr/>
                    <a:p>
                      <a:pPr>
                        <a:buNone/>
                      </a:pPr>
                      <a:r>
                        <a:rPr lang="en-US" altLang="zh-CN" sz="1400"/>
                        <a:t>QL</a:t>
                      </a:r>
                      <a:r>
                        <a:rPr lang="en-US" altLang="zh-CN" sz="1400"/>
                        <a:t>oRA</a:t>
                      </a:r>
                      <a:endParaRPr lang="en-US" altLang="zh-CN" sz="1400"/>
                    </a:p>
                  </a:txBody>
                  <a:tcPr/>
                </a:tc>
                <a:tc>
                  <a:txBody>
                    <a:bodyPr/>
                    <a:p>
                      <a:pPr>
                        <a:buNone/>
                      </a:pPr>
                      <a:r>
                        <a:rPr lang="zh-CN" altLang="en-US" sz="1400"/>
                        <a:t>主流方法，类似</a:t>
                      </a:r>
                      <a:r>
                        <a:rPr lang="en-US" altLang="zh-CN" sz="1400"/>
                        <a:t>LoRA</a:t>
                      </a:r>
                      <a:r>
                        <a:rPr lang="zh-CN" altLang="en-US" sz="1400"/>
                        <a:t>，不过在加载预训练权重的时候把权重先进行</a:t>
                      </a:r>
                      <a:r>
                        <a:rPr lang="en-US" altLang="zh-CN" sz="1400"/>
                        <a:t>4-bit</a:t>
                      </a:r>
                      <a:r>
                        <a:rPr lang="zh-CN" altLang="en-US" sz="1400"/>
                        <a:t>量化，减少</a:t>
                      </a:r>
                      <a:r>
                        <a:rPr lang="zh-CN" altLang="en-US" sz="1400"/>
                        <a:t>参数</a:t>
                      </a:r>
                      <a:endParaRPr lang="zh-CN" altLang="en-US" sz="1400"/>
                    </a:p>
                  </a:txBody>
                  <a:tcPr/>
                </a:tc>
              </a:tr>
              <a:tr h="304800">
                <a:tc>
                  <a:txBody>
                    <a:bodyPr/>
                    <a:p>
                      <a:pPr>
                        <a:buNone/>
                      </a:pPr>
                      <a:r>
                        <a:rPr lang="zh-CN" altLang="en-US" sz="1400">
                          <a:sym typeface="+mn-ea"/>
                        </a:rPr>
                        <a:t>P-Tuning V2</a:t>
                      </a:r>
                      <a:endParaRPr lang="en-US" altLang="zh-CN" sz="1400"/>
                    </a:p>
                  </a:txBody>
                  <a:tcPr/>
                </a:tc>
                <a:tc>
                  <a:txBody>
                    <a:bodyPr/>
                    <a:p>
                      <a:pPr>
                        <a:buNone/>
                      </a:pPr>
                      <a:r>
                        <a:rPr lang="en-US" altLang="zh-CN" sz="1400"/>
                        <a:t>-</a:t>
                      </a:r>
                      <a:r>
                        <a:rPr lang="zh-CN" altLang="en-US" sz="1400"/>
                        <a:t>（很多人表示效果</a:t>
                      </a:r>
                      <a:r>
                        <a:rPr lang="zh-CN" altLang="en-US" sz="1400"/>
                        <a:t>不好）</a:t>
                      </a:r>
                      <a:endParaRPr lang="zh-CN" altLang="en-US" sz="1400"/>
                    </a:p>
                  </a:txBody>
                  <a:tcPr/>
                </a:tc>
              </a:tr>
              <a:tr h="304800">
                <a:tc>
                  <a:txBody>
                    <a:bodyPr/>
                    <a:p>
                      <a:pPr>
                        <a:buNone/>
                      </a:pPr>
                      <a:r>
                        <a:rPr lang="en-US" altLang="zh-CN" sz="1400">
                          <a:sym typeface="+mn-ea"/>
                        </a:rPr>
                        <a:t>Freeze</a:t>
                      </a:r>
                      <a:endParaRPr lang="en-US" altLang="zh-CN" sz="1400"/>
                    </a:p>
                  </a:txBody>
                  <a:tcPr/>
                </a:tc>
                <a:tc>
                  <a:txBody>
                    <a:bodyPr/>
                    <a:p>
                      <a:pPr>
                        <a:buNone/>
                      </a:pPr>
                      <a:r>
                        <a:rPr lang="en-US" altLang="zh-CN" sz="1400"/>
                        <a:t>-</a:t>
                      </a:r>
                      <a:endParaRPr lang="en-US" altLang="zh-CN" sz="1400"/>
                    </a:p>
                  </a:txBody>
                  <a:tcPr/>
                </a:tc>
              </a:tr>
              <a:tr h="351155">
                <a:tc>
                  <a:txBody>
                    <a:bodyPr/>
                    <a:p>
                      <a:pPr>
                        <a:buNone/>
                      </a:pPr>
                      <a:r>
                        <a:rPr lang="en-US" altLang="zh-CN" sz="1400"/>
                        <a:t>LOMO</a:t>
                      </a:r>
                      <a:endParaRPr lang="en-US" altLang="zh-CN" sz="1400"/>
                    </a:p>
                  </a:txBody>
                  <a:tcPr/>
                </a:tc>
                <a:tc>
                  <a:txBody>
                    <a:bodyPr/>
                    <a:p>
                      <a:pPr>
                        <a:buNone/>
                      </a:pPr>
                      <a:r>
                        <a:rPr lang="en-US" altLang="zh-CN" sz="1400"/>
                        <a:t>-</a:t>
                      </a:r>
                      <a:endParaRPr lang="en-US" altLang="zh-CN" sz="1400"/>
                    </a:p>
                  </a:txBody>
                  <a:tcPr/>
                </a:tc>
              </a:tr>
              <a:tr h="506730">
                <a:tc>
                  <a:txBody>
                    <a:bodyPr/>
                    <a:p>
                      <a:pPr>
                        <a:buNone/>
                      </a:pPr>
                      <a:r>
                        <a:rPr lang="en-US" altLang="zh-CN" sz="1400"/>
                        <a:t>Prompt T</a:t>
                      </a:r>
                      <a:r>
                        <a:rPr lang="en-US" altLang="zh-CN" sz="1400"/>
                        <a:t>uning</a:t>
                      </a:r>
                      <a:endParaRPr lang="en-US" altLang="zh-CN" sz="1400"/>
                    </a:p>
                  </a:txBody>
                  <a:tcPr/>
                </a:tc>
                <a:tc>
                  <a:txBody>
                    <a:bodyPr/>
                    <a:p>
                      <a:pPr>
                        <a:buNone/>
                      </a:pPr>
                      <a:r>
                        <a:rPr lang="zh-CN" altLang="en-US" sz="1400"/>
                        <a:t>非参数微调，更像是教大语言模型学会一些例子。包含</a:t>
                      </a:r>
                      <a:r>
                        <a:rPr lang="en-US" altLang="zh-CN" sz="1400"/>
                        <a:t>Zero-Shot</a:t>
                      </a:r>
                      <a:r>
                        <a:rPr lang="zh-CN" altLang="en-US" sz="1400"/>
                        <a:t>、</a:t>
                      </a:r>
                      <a:r>
                        <a:rPr lang="en-US" altLang="zh-CN" sz="1400"/>
                        <a:t>Few-Shot</a:t>
                      </a:r>
                      <a:r>
                        <a:rPr lang="zh-CN" altLang="en-US" sz="1400"/>
                        <a:t>等</a:t>
                      </a:r>
                      <a:endParaRPr lang="zh-CN" altLang="en-US" sz="1400"/>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预训练Pre-Training</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16610" y="1318895"/>
            <a:ext cx="4291965" cy="2030095"/>
          </a:xfrm>
          <a:prstGeom prst="rect">
            <a:avLst/>
          </a:prstGeom>
          <a:noFill/>
        </p:spPr>
        <p:txBody>
          <a:bodyPr wrap="square" rtlCol="0">
            <a:spAutoFit/>
          </a:bodyPr>
          <a:p>
            <a:r>
              <a:rPr lang="zh-CN">
                <a:sym typeface="+mn-ea"/>
              </a:rPr>
              <a:t>注意：</a:t>
            </a:r>
            <a:endParaRPr lang="zh-CN">
              <a:sym typeface="+mn-ea"/>
            </a:endParaRPr>
          </a:p>
          <a:p>
            <a:pPr marL="342900" indent="-342900">
              <a:buAutoNum type="arabicPeriod"/>
            </a:pPr>
            <a:r>
              <a:rPr lang="zh-CN">
                <a:sym typeface="+mn-ea"/>
              </a:rPr>
              <a:t>预训练属于无监督学习训练，数据不需要标注。</a:t>
            </a:r>
            <a:endParaRPr lang="zh-CN">
              <a:sym typeface="+mn-ea"/>
            </a:endParaRPr>
          </a:p>
          <a:p>
            <a:pPr marL="342900" indent="-342900">
              <a:buAutoNum type="arabicPeriod"/>
            </a:pPr>
            <a:r>
              <a:rPr lang="zh-CN">
                <a:sym typeface="+mn-ea"/>
              </a:rPr>
              <a:t>预训练过程同样可以使用全参数、部分参数、</a:t>
            </a:r>
            <a:r>
              <a:rPr lang="en-US" altLang="zh-CN">
                <a:sym typeface="+mn-ea"/>
              </a:rPr>
              <a:t>LoRA</a:t>
            </a:r>
            <a:r>
              <a:rPr lang="zh-CN" altLang="en-US">
                <a:sym typeface="+mn-ea"/>
              </a:rPr>
              <a:t>、</a:t>
            </a:r>
            <a:r>
              <a:rPr lang="en-US" altLang="zh-CN">
                <a:sym typeface="+mn-ea"/>
              </a:rPr>
              <a:t>QLoRA</a:t>
            </a:r>
            <a:r>
              <a:rPr lang="zh-CN" altLang="en-US">
                <a:sym typeface="+mn-ea"/>
              </a:rPr>
              <a:t>等不同的</a:t>
            </a:r>
            <a:r>
              <a:rPr lang="zh-CN" altLang="en-US">
                <a:sym typeface="+mn-ea"/>
              </a:rPr>
              <a:t>方法。</a:t>
            </a:r>
            <a:endParaRPr lang="zh-CN" altLang="en-US">
              <a:sym typeface="+mn-ea"/>
            </a:endParaRPr>
          </a:p>
          <a:p>
            <a:pPr marL="342900" indent="-342900">
              <a:buAutoNum type="arabicPeriod"/>
            </a:pPr>
            <a:r>
              <a:rPr lang="zh-CN" altLang="en-US">
                <a:sym typeface="+mn-ea"/>
              </a:rPr>
              <a:t>预训练过程同样加载最原始的预训练权重。（</a:t>
            </a:r>
            <a:r>
              <a:rPr lang="zh-CN" altLang="en-US" b="1">
                <a:sym typeface="+mn-ea"/>
              </a:rPr>
              <a:t>增量预训练</a:t>
            </a:r>
            <a:r>
              <a:rPr lang="zh-CN" altLang="en-US">
                <a:sym typeface="+mn-ea"/>
              </a:rPr>
              <a:t>）</a:t>
            </a:r>
            <a:endParaRPr lang="zh-CN" altLang="en-US">
              <a:sym typeface="+mn-ea"/>
            </a:endParaRPr>
          </a:p>
        </p:txBody>
      </p:sp>
      <p:pic>
        <p:nvPicPr>
          <p:cNvPr id="9" name="图片 8"/>
          <p:cNvPicPr>
            <a:picLocks noChangeAspect="1"/>
          </p:cNvPicPr>
          <p:nvPr>
            <p:custDataLst>
              <p:tags r:id="rId1"/>
            </p:custDataLst>
          </p:nvPr>
        </p:nvPicPr>
        <p:blipFill>
          <a:blip r:embed="rId2"/>
          <a:stretch>
            <a:fillRect/>
          </a:stretch>
        </p:blipFill>
        <p:spPr>
          <a:xfrm>
            <a:off x="5181600" y="1219200"/>
            <a:ext cx="6824345" cy="4502785"/>
          </a:xfrm>
          <a:prstGeom prst="rect">
            <a:avLst/>
          </a:prstGeom>
        </p:spPr>
      </p:pic>
      <p:sp>
        <p:nvSpPr>
          <p:cNvPr id="10" name="下箭头 9"/>
          <p:cNvSpPr/>
          <p:nvPr/>
        </p:nvSpPr>
        <p:spPr>
          <a:xfrm>
            <a:off x="2660650" y="3348990"/>
            <a:ext cx="231140" cy="79121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816610" y="4267200"/>
            <a:ext cx="4378960" cy="1753235"/>
          </a:xfrm>
          <a:prstGeom prst="rect">
            <a:avLst/>
          </a:prstGeom>
          <a:noFill/>
        </p:spPr>
        <p:txBody>
          <a:bodyPr wrap="square" rtlCol="0">
            <a:spAutoFit/>
          </a:bodyPr>
          <a:p>
            <a:r>
              <a:rPr lang="zh-CN" altLang="en-US"/>
              <a:t>经过预训练以后，我们就拥有了一个会很多知识的底座模型。它可以是会很多语言，可以</a:t>
            </a:r>
            <a:r>
              <a:rPr lang="zh-CN" altLang="en-US"/>
              <a:t>是会各方面知识，如医疗、法律</a:t>
            </a:r>
            <a:r>
              <a:rPr lang="zh-CN" altLang="en-US"/>
              <a:t>等。</a:t>
            </a:r>
            <a:endParaRPr lang="zh-CN" altLang="en-US"/>
          </a:p>
          <a:p>
            <a:r>
              <a:rPr lang="zh-CN" altLang="en-US"/>
              <a:t>但是这个时候，底座模型的对话能力或者特定领域的能力并没有进行额外强化，我们就需要继续进行</a:t>
            </a:r>
            <a:r>
              <a:rPr lang="en-US" altLang="zh-CN"/>
              <a:t>Chat</a:t>
            </a:r>
            <a:r>
              <a:rPr lang="zh-CN" altLang="en-US"/>
              <a:t>模型的训练</a:t>
            </a:r>
            <a:r>
              <a:rPr lang="zh-CN" altLang="en-US"/>
              <a:t>工作。</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57200" y="2895600"/>
            <a:ext cx="3962400" cy="1143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object 2"/>
          <p:cNvSpPr txBox="1">
            <a:spLocks noGrp="1"/>
          </p:cNvSpPr>
          <p:nvPr/>
        </p:nvSpPr>
        <p:spPr>
          <a:xfrm>
            <a:off x="816610" y="699770"/>
            <a:ext cx="9821545"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监督微调</a:t>
            </a:r>
            <a:r>
              <a:rPr lang="en-US" altLang="zh-CN" sz="3600" spc="-35" dirty="0">
                <a:latin typeface="Calibri" panose="020F0502020204030204" pitchFamily="34" charset="0"/>
                <a:ea typeface="Calibri" panose="020F0502020204030204" pitchFamily="34" charset="0"/>
                <a:cs typeface="Calibri" panose="020F0502020204030204" pitchFamily="34" charset="0"/>
              </a:rPr>
              <a:t>Supervised Fine-Tuning</a:t>
            </a:r>
            <a:endParaRPr lang="en-US" altLang="zh-CN"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2"/>
          <a:stretch>
            <a:fillRect/>
          </a:stretch>
        </p:blipFill>
        <p:spPr>
          <a:xfrm>
            <a:off x="5034915" y="1266190"/>
            <a:ext cx="6812280" cy="282003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152400" y="4311650"/>
            <a:ext cx="5944235" cy="2408555"/>
          </a:xfrm>
          <a:prstGeom prst="rect">
            <a:avLst/>
          </a:prstGeom>
        </p:spPr>
      </p:pic>
      <p:sp>
        <p:nvSpPr>
          <p:cNvPr id="11" name="文本框 10"/>
          <p:cNvSpPr txBox="1"/>
          <p:nvPr/>
        </p:nvSpPr>
        <p:spPr>
          <a:xfrm>
            <a:off x="284480" y="1250950"/>
            <a:ext cx="4516120" cy="1476375"/>
          </a:xfrm>
          <a:prstGeom prst="rect">
            <a:avLst/>
          </a:prstGeom>
          <a:noFill/>
        </p:spPr>
        <p:txBody>
          <a:bodyPr wrap="square" rtlCol="0">
            <a:spAutoFit/>
          </a:bodyPr>
          <a:p>
            <a:r>
              <a:rPr lang="zh-CN" altLang="en-US"/>
              <a:t>注意：</a:t>
            </a:r>
            <a:endParaRPr lang="zh-CN" altLang="en-US"/>
          </a:p>
          <a:p>
            <a:pPr marL="342900" indent="-342900">
              <a:buAutoNum type="arabicPeriod"/>
            </a:pPr>
            <a:r>
              <a:rPr lang="en-US" altLang="zh-CN"/>
              <a:t>SFT</a:t>
            </a:r>
            <a:r>
              <a:rPr lang="zh-CN" altLang="en-US"/>
              <a:t>阶段需要加载我们的预训练权重并且进行有监督的微调</a:t>
            </a:r>
            <a:r>
              <a:rPr lang="zh-CN" altLang="en-US"/>
              <a:t>训练；</a:t>
            </a:r>
            <a:endParaRPr lang="zh-CN" altLang="en-US"/>
          </a:p>
          <a:p>
            <a:pPr marL="342900" indent="-342900">
              <a:buAutoNum type="arabicPeriod"/>
            </a:pPr>
            <a:r>
              <a:rPr lang="zh-CN" altLang="en-US"/>
              <a:t>通常情况下，</a:t>
            </a:r>
            <a:r>
              <a:rPr lang="en-US" altLang="zh-CN"/>
              <a:t>SFT</a:t>
            </a:r>
            <a:r>
              <a:rPr lang="zh-CN" altLang="en-US"/>
              <a:t>将是大语言模型工作的最后</a:t>
            </a:r>
            <a:r>
              <a:rPr lang="zh-CN" altLang="en-US"/>
              <a:t>一步；</a:t>
            </a:r>
            <a:endParaRPr lang="zh-CN" altLang="en-US"/>
          </a:p>
        </p:txBody>
      </p:sp>
      <p:cxnSp>
        <p:nvCxnSpPr>
          <p:cNvPr id="12" name="直接箭头连接符 11"/>
          <p:cNvCxnSpPr/>
          <p:nvPr/>
        </p:nvCxnSpPr>
        <p:spPr>
          <a:xfrm flipH="1">
            <a:off x="4419600" y="2590800"/>
            <a:ext cx="615315" cy="2952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7040" y="2971800"/>
            <a:ext cx="3972560" cy="922020"/>
          </a:xfrm>
          <a:prstGeom prst="rect">
            <a:avLst/>
          </a:prstGeom>
          <a:noFill/>
        </p:spPr>
        <p:txBody>
          <a:bodyPr wrap="square" rtlCol="0">
            <a:spAutoFit/>
          </a:bodyPr>
          <a:p>
            <a:r>
              <a:rPr lang="zh-CN" altLang="en-US"/>
              <a:t>常用的数据组织形式，在模型开始训练之前，</a:t>
            </a:r>
            <a:r>
              <a:rPr lang="en-US" altLang="zh-CN"/>
              <a:t>instruction</a:t>
            </a:r>
            <a:r>
              <a:rPr lang="zh-CN" altLang="en-US"/>
              <a:t>会与</a:t>
            </a:r>
            <a:r>
              <a:rPr lang="en-US" altLang="zh-CN"/>
              <a:t>input</a:t>
            </a:r>
            <a:r>
              <a:rPr lang="zh-CN" altLang="en-US"/>
              <a:t>做拼接再进行</a:t>
            </a:r>
            <a:r>
              <a:rPr lang="zh-CN" altLang="en-US"/>
              <a:t>训练。</a:t>
            </a:r>
            <a:endParaRPr lang="zh-CN" altLang="en-US"/>
          </a:p>
        </p:txBody>
      </p:sp>
      <p:cxnSp>
        <p:nvCxnSpPr>
          <p:cNvPr id="15" name="直接箭头连接符 14"/>
          <p:cNvCxnSpPr/>
          <p:nvPr>
            <p:custDataLst>
              <p:tags r:id="rId5"/>
            </p:custDataLst>
          </p:nvPr>
        </p:nvCxnSpPr>
        <p:spPr>
          <a:xfrm>
            <a:off x="5562600" y="4724400"/>
            <a:ext cx="451485"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custDataLst>
              <p:tags r:id="rId6"/>
            </p:custDataLst>
          </p:nvPr>
        </p:nvSpPr>
        <p:spPr>
          <a:xfrm>
            <a:off x="6019800" y="4800600"/>
            <a:ext cx="5563870" cy="9740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6096635" y="4965065"/>
            <a:ext cx="5199380" cy="645160"/>
          </a:xfrm>
          <a:prstGeom prst="rect">
            <a:avLst/>
          </a:prstGeom>
          <a:noFill/>
        </p:spPr>
        <p:txBody>
          <a:bodyPr wrap="square" rtlCol="0">
            <a:spAutoFit/>
          </a:bodyPr>
          <a:p>
            <a:r>
              <a:rPr lang="zh-CN" altLang="en-US"/>
              <a:t>使用带</a:t>
            </a:r>
            <a:r>
              <a:rPr lang="en-US" altLang="zh-CN"/>
              <a:t>history</a:t>
            </a:r>
            <a:r>
              <a:rPr lang="zh-CN" altLang="en-US"/>
              <a:t>字段的数据进行训练将更好保持模型的多轮对话</a:t>
            </a:r>
            <a:r>
              <a:rPr lang="zh-CN" altLang="en-US"/>
              <a:t>能力。</a:t>
            </a:r>
            <a:endParaRPr lang="zh-CN" altLang="en-US"/>
          </a:p>
        </p:txBody>
      </p:sp>
      <p:sp>
        <p:nvSpPr>
          <p:cNvPr id="18" name="下箭头 17"/>
          <p:cNvSpPr/>
          <p:nvPr>
            <p:custDataLst>
              <p:tags r:id="rId7"/>
            </p:custDataLst>
          </p:nvPr>
        </p:nvSpPr>
        <p:spPr>
          <a:xfrm>
            <a:off x="8610600" y="5867400"/>
            <a:ext cx="231140" cy="46672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553200" y="6314440"/>
            <a:ext cx="4565015" cy="368300"/>
          </a:xfrm>
          <a:prstGeom prst="rect">
            <a:avLst/>
          </a:prstGeom>
          <a:noFill/>
        </p:spPr>
        <p:txBody>
          <a:bodyPr wrap="square" rtlCol="0">
            <a:spAutoFit/>
          </a:bodyPr>
          <a:p>
            <a:r>
              <a:rPr lang="zh-CN" altLang="en-US"/>
              <a:t>经过</a:t>
            </a:r>
            <a:r>
              <a:rPr lang="en-US" altLang="zh-CN"/>
              <a:t>SFT</a:t>
            </a:r>
            <a:r>
              <a:rPr lang="zh-CN" altLang="en-US"/>
              <a:t>训练，模型具有了很</a:t>
            </a:r>
            <a:r>
              <a:rPr lang="zh-CN" altLang="en-US"/>
              <a:t>好的</a:t>
            </a:r>
            <a:r>
              <a:rPr lang="en-US" altLang="zh-CN"/>
              <a:t>Chat</a:t>
            </a:r>
            <a:r>
              <a:rPr lang="zh-CN" altLang="en-US"/>
              <a:t>能力。</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8014335"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奖励模型</a:t>
            </a:r>
            <a:r>
              <a:rPr lang="zh-CN" altLang="en-US" sz="3600" spc="-35" dirty="0">
                <a:latin typeface="Calibri" panose="020F0502020204030204" pitchFamily="34" charset="0"/>
                <a:ea typeface="Calibri" panose="020F0502020204030204" pitchFamily="34" charset="0"/>
                <a:cs typeface="Calibri" panose="020F0502020204030204" pitchFamily="34" charset="0"/>
              </a:rPr>
              <a:t>训练Reward Model Training</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2"/>
          <a:stretch>
            <a:fillRect/>
          </a:stretch>
        </p:blipFill>
        <p:spPr>
          <a:xfrm>
            <a:off x="838200" y="1266190"/>
            <a:ext cx="2873375" cy="5436235"/>
          </a:xfrm>
          <a:prstGeom prst="rect">
            <a:avLst/>
          </a:prstGeom>
        </p:spPr>
      </p:pic>
      <p:sp>
        <p:nvSpPr>
          <p:cNvPr id="5" name="文本框 4"/>
          <p:cNvSpPr txBox="1"/>
          <p:nvPr/>
        </p:nvSpPr>
        <p:spPr>
          <a:xfrm>
            <a:off x="3939540" y="1415415"/>
            <a:ext cx="8100060" cy="1476375"/>
          </a:xfrm>
          <a:prstGeom prst="rect">
            <a:avLst/>
          </a:prstGeom>
          <a:noFill/>
        </p:spPr>
        <p:txBody>
          <a:bodyPr wrap="square" rtlCol="0">
            <a:spAutoFit/>
          </a:bodyPr>
          <a:p>
            <a:r>
              <a:rPr lang="zh-CN" altLang="en-US"/>
              <a:t>步骤：</a:t>
            </a:r>
            <a:endParaRPr lang="zh-CN" altLang="en-US"/>
          </a:p>
          <a:p>
            <a:pPr marL="342900" indent="-342900">
              <a:buAutoNum type="arabicPeriod"/>
            </a:pPr>
            <a:r>
              <a:rPr lang="zh-CN" altLang="en-US"/>
              <a:t>从问题库或者</a:t>
            </a:r>
            <a:r>
              <a:rPr lang="en-US" altLang="zh-CN"/>
              <a:t>SFT</a:t>
            </a:r>
            <a:r>
              <a:rPr lang="zh-CN" altLang="en-US"/>
              <a:t>数据中任取一个</a:t>
            </a:r>
            <a:r>
              <a:rPr lang="zh-CN" altLang="en-US"/>
              <a:t>问题；</a:t>
            </a:r>
            <a:endParaRPr lang="zh-CN" altLang="en-US"/>
          </a:p>
          <a:p>
            <a:pPr marL="342900" indent="-342900">
              <a:buAutoNum type="arabicPeriod"/>
            </a:pPr>
            <a:r>
              <a:rPr lang="zh-CN" altLang="en-US"/>
              <a:t>将该问题送入</a:t>
            </a:r>
            <a:r>
              <a:rPr lang="en-US" altLang="zh-CN"/>
              <a:t>SFT</a:t>
            </a:r>
            <a:r>
              <a:rPr lang="zh-CN" altLang="en-US"/>
              <a:t>模型进行推理，推理将生成多个</a:t>
            </a:r>
            <a:r>
              <a:rPr lang="zh-CN" altLang="en-US"/>
              <a:t>回答；</a:t>
            </a:r>
            <a:endParaRPr lang="zh-CN" altLang="en-US"/>
          </a:p>
          <a:p>
            <a:pPr marL="342900" indent="-342900">
              <a:buAutoNum type="arabicPeriod"/>
            </a:pPr>
            <a:r>
              <a:rPr lang="zh-CN" altLang="en-US"/>
              <a:t>引入人工对这多个回答进行打分，最好的回答应该是</a:t>
            </a:r>
            <a:r>
              <a:rPr lang="en-US" altLang="zh-CN"/>
              <a:t>Rank-1</a:t>
            </a:r>
            <a:r>
              <a:rPr lang="zh-CN" altLang="en-US"/>
              <a:t>，最坏的回答应该是</a:t>
            </a:r>
            <a:r>
              <a:rPr lang="en-US" altLang="zh-CN"/>
              <a:t>Rank-4</a:t>
            </a:r>
            <a:r>
              <a:rPr lang="zh-CN" altLang="en-US"/>
              <a:t>；</a:t>
            </a:r>
            <a:endParaRPr lang="zh-CN" altLang="en-US"/>
          </a:p>
        </p:txBody>
      </p:sp>
      <p:pic>
        <p:nvPicPr>
          <p:cNvPr id="7" name="图片 6"/>
          <p:cNvPicPr>
            <a:picLocks noChangeAspect="1"/>
          </p:cNvPicPr>
          <p:nvPr>
            <p:custDataLst>
              <p:tags r:id="rId3"/>
            </p:custDataLst>
          </p:nvPr>
        </p:nvPicPr>
        <p:blipFill>
          <a:blip r:embed="rId4"/>
          <a:stretch>
            <a:fillRect/>
          </a:stretch>
        </p:blipFill>
        <p:spPr>
          <a:xfrm>
            <a:off x="4038600" y="2895600"/>
            <a:ext cx="7844790" cy="2261235"/>
          </a:xfrm>
          <a:prstGeom prst="rect">
            <a:avLst/>
          </a:prstGeom>
        </p:spPr>
      </p:pic>
      <p:sp>
        <p:nvSpPr>
          <p:cNvPr id="9" name="文本框 8"/>
          <p:cNvSpPr txBox="1"/>
          <p:nvPr/>
        </p:nvSpPr>
        <p:spPr>
          <a:xfrm>
            <a:off x="4129405" y="5217160"/>
            <a:ext cx="7757795" cy="645160"/>
          </a:xfrm>
          <a:prstGeom prst="rect">
            <a:avLst/>
          </a:prstGeom>
          <a:noFill/>
        </p:spPr>
        <p:txBody>
          <a:bodyPr wrap="square" rtlCol="0">
            <a:spAutoFit/>
          </a:bodyPr>
          <a:p>
            <a:r>
              <a:rPr lang="zh-CN" altLang="en-US"/>
              <a:t>注意：这里奖励模型训练的数据集并非一定来自</a:t>
            </a:r>
            <a:r>
              <a:rPr lang="en-US" altLang="zh-CN"/>
              <a:t>SFT</a:t>
            </a:r>
            <a:r>
              <a:rPr lang="zh-CN" altLang="en-US"/>
              <a:t>的回复，也可以是一般奖励</a:t>
            </a:r>
            <a:r>
              <a:rPr lang="zh-CN" altLang="en-US"/>
              <a:t>数据集。</a:t>
            </a:r>
            <a:endParaRPr lang="zh-CN" altLang="en-US"/>
          </a:p>
        </p:txBody>
      </p:sp>
      <p:sp>
        <p:nvSpPr>
          <p:cNvPr id="18" name="下箭头 17"/>
          <p:cNvSpPr/>
          <p:nvPr>
            <p:custDataLst>
              <p:tags r:id="rId5"/>
            </p:custDataLst>
          </p:nvPr>
        </p:nvSpPr>
        <p:spPr>
          <a:xfrm>
            <a:off x="7391400" y="5638800"/>
            <a:ext cx="231140" cy="46672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4419600" y="6248400"/>
            <a:ext cx="6489700" cy="368300"/>
          </a:xfrm>
          <a:prstGeom prst="rect">
            <a:avLst/>
          </a:prstGeom>
          <a:noFill/>
        </p:spPr>
        <p:txBody>
          <a:bodyPr wrap="square" rtlCol="0">
            <a:spAutoFit/>
          </a:bodyPr>
          <a:p>
            <a:r>
              <a:rPr lang="zh-CN" altLang="en-US"/>
              <a:t>经过训练，我们就有了一个会对模型回答进行打分的奖励</a:t>
            </a:r>
            <a:r>
              <a:rPr lang="zh-CN" altLang="en-US"/>
              <a:t>模型。</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929005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强化学习Reinforcement Learning</a:t>
            </a:r>
            <a:r>
              <a:rPr lang="en-US" altLang="zh-CN" sz="3600" spc="-35" dirty="0">
                <a:latin typeface="Calibri" panose="020F0502020204030204" pitchFamily="34" charset="0"/>
                <a:ea typeface="Calibri" panose="020F0502020204030204" pitchFamily="34" charset="0"/>
                <a:cs typeface="Calibri" panose="020F0502020204030204" pitchFamily="34" charset="0"/>
              </a:rPr>
              <a:t>/PPO Training</a:t>
            </a:r>
            <a:endParaRPr lang="en-US" altLang="zh-CN"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1012"/>
          <p:cNvPicPr>
            <a:picLocks noChangeAspect="1"/>
          </p:cNvPicPr>
          <p:nvPr/>
        </p:nvPicPr>
        <p:blipFill>
          <a:blip r:embed="rId1"/>
          <a:stretch>
            <a:fillRect/>
          </a:stretch>
        </p:blipFill>
        <p:spPr>
          <a:xfrm>
            <a:off x="4572000" y="1371600"/>
            <a:ext cx="7425690" cy="2941955"/>
          </a:xfrm>
          <a:prstGeom prst="rect">
            <a:avLst/>
          </a:prstGeom>
        </p:spPr>
      </p:pic>
      <p:sp>
        <p:nvSpPr>
          <p:cNvPr id="16" name="矩形 15"/>
          <p:cNvSpPr/>
          <p:nvPr>
            <p:custDataLst>
              <p:tags r:id="rId2"/>
            </p:custDataLst>
          </p:nvPr>
        </p:nvSpPr>
        <p:spPr>
          <a:xfrm>
            <a:off x="7086600" y="1371600"/>
            <a:ext cx="2750185" cy="23139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815340" y="1371600"/>
            <a:ext cx="3604260" cy="3138170"/>
          </a:xfrm>
          <a:prstGeom prst="rect">
            <a:avLst/>
          </a:prstGeom>
          <a:noFill/>
        </p:spPr>
        <p:txBody>
          <a:bodyPr wrap="square" rtlCol="0">
            <a:spAutoFit/>
          </a:bodyPr>
          <a:p>
            <a:r>
              <a:rPr lang="zh-CN" altLang="en-US"/>
              <a:t>强化学习可以按照方法学习策略来划分成</a:t>
            </a:r>
            <a:r>
              <a:rPr lang="zh-CN" altLang="en-US" b="1"/>
              <a:t>基于值</a:t>
            </a:r>
            <a:r>
              <a:rPr lang="zh-CN" altLang="en-US"/>
              <a:t>和</a:t>
            </a:r>
            <a:r>
              <a:rPr lang="zh-CN" altLang="en-US" b="1"/>
              <a:t>基于策略</a:t>
            </a:r>
            <a:r>
              <a:rPr lang="zh-CN" altLang="en-US"/>
              <a:t>两种。而在深度强化学习领域将深度学习与基于值的Q-Learning算法相结合产生了DQN算法，通过经验回放池与目标网络成功的将深度学习算法引入了强化学习算法。</a:t>
            </a:r>
            <a:endParaRPr lang="zh-CN" altLang="en-US"/>
          </a:p>
          <a:p>
            <a:endParaRPr lang="zh-CN" altLang="en-US"/>
          </a:p>
          <a:p>
            <a:r>
              <a:rPr lang="zh-CN" altLang="en-US"/>
              <a:t>PPO 是策略梯度法的一个变形，它是 OpenAI 现在默认的强化学习算法。</a:t>
            </a:r>
            <a:endParaRPr lang="zh-CN" altLang="en-US"/>
          </a:p>
        </p:txBody>
      </p:sp>
      <p:sp>
        <p:nvSpPr>
          <p:cNvPr id="10" name="文本框 9"/>
          <p:cNvSpPr txBox="1"/>
          <p:nvPr/>
        </p:nvSpPr>
        <p:spPr>
          <a:xfrm>
            <a:off x="838200" y="4509770"/>
            <a:ext cx="10789920" cy="922020"/>
          </a:xfrm>
          <a:prstGeom prst="rect">
            <a:avLst/>
          </a:prstGeom>
          <a:noFill/>
        </p:spPr>
        <p:txBody>
          <a:bodyPr wrap="square" rtlCol="0">
            <a:spAutoFit/>
          </a:bodyPr>
          <a:p>
            <a:r>
              <a:rPr lang="en-US" altLang="zh-CN"/>
              <a:t>ChatGPT</a:t>
            </a:r>
            <a:r>
              <a:rPr lang="zh-CN" altLang="en-US"/>
              <a:t>的成功让人们再一次看到了强化学习的伟大。</a:t>
            </a:r>
            <a:r>
              <a:rPr lang="en-US" altLang="zh-CN"/>
              <a:t>Reinforcement Learning from </a:t>
            </a:r>
            <a:r>
              <a:rPr lang="en-US" altLang="zh-CN" b="1"/>
              <a:t>Human</a:t>
            </a:r>
            <a:r>
              <a:rPr lang="en-US" altLang="zh-CN"/>
              <a:t> Feedback</a:t>
            </a:r>
            <a:r>
              <a:rPr lang="zh-CN" altLang="en-US"/>
              <a:t>（</a:t>
            </a:r>
            <a:r>
              <a:rPr lang="en-US" altLang="zh-CN"/>
              <a:t>RLHF</a:t>
            </a:r>
            <a:r>
              <a:rPr lang="zh-CN" altLang="en-US"/>
              <a:t>）是一种将强化学习与</a:t>
            </a:r>
            <a:r>
              <a:rPr lang="zh-CN" altLang="en-US" b="1"/>
              <a:t>人类反馈</a:t>
            </a:r>
            <a:r>
              <a:rPr lang="zh-CN" altLang="en-US"/>
              <a:t>相结合的技术，其中人类的偏好被用作奖励信号，用于引导模型生成高质量的语言输出。</a:t>
            </a:r>
            <a:endParaRPr lang="zh-CN" altLang="en-US"/>
          </a:p>
        </p:txBody>
      </p:sp>
      <p:sp>
        <p:nvSpPr>
          <p:cNvPr id="15" name="文本框 14"/>
          <p:cNvSpPr txBox="1"/>
          <p:nvPr/>
        </p:nvSpPr>
        <p:spPr>
          <a:xfrm>
            <a:off x="935990" y="5459095"/>
            <a:ext cx="6452870" cy="922020"/>
          </a:xfrm>
          <a:prstGeom prst="rect">
            <a:avLst/>
          </a:prstGeom>
          <a:noFill/>
        </p:spPr>
        <p:txBody>
          <a:bodyPr wrap="square" rtlCol="0">
            <a:spAutoFit/>
          </a:bodyPr>
          <a:p>
            <a:pPr marL="285750" indent="-285750">
              <a:buFont typeface="Arial" panose="020B0604020202020204" pitchFamily="34" charset="0"/>
              <a:buChar char="•"/>
            </a:pPr>
            <a:r>
              <a:rPr lang="zh-CN" altLang="en-US"/>
              <a:t>RRHF (Rank Response to align Human Feedback)</a:t>
            </a:r>
            <a:endParaRPr lang="zh-CN" altLang="en-US"/>
          </a:p>
          <a:p>
            <a:pPr marL="285750" indent="-285750">
              <a:buFont typeface="Arial" panose="020B0604020202020204" pitchFamily="34" charset="0"/>
              <a:buChar char="•"/>
            </a:pPr>
            <a:r>
              <a:rPr lang="zh-CN" altLang="en-US"/>
              <a:t>RAFT (Reward rAnked FineTuning)</a:t>
            </a:r>
            <a:endParaRPr lang="zh-CN" altLang="en-US"/>
          </a:p>
          <a:p>
            <a:pPr marL="285750" indent="-285750">
              <a:buFont typeface="Arial" panose="020B0604020202020204" pitchFamily="34" charset="0"/>
              <a:buChar char="•"/>
            </a:pPr>
            <a:r>
              <a:rPr lang="en-US" altLang="zh-CN"/>
              <a:t>RLAIF (</a:t>
            </a:r>
            <a:r>
              <a:rPr lang="en-US" altLang="zh-CN">
                <a:sym typeface="+mn-ea"/>
              </a:rPr>
              <a:t>Reinforcement Learning from </a:t>
            </a:r>
            <a:r>
              <a:rPr lang="en-US" altLang="zh-CN">
                <a:sym typeface="+mn-ea"/>
              </a:rPr>
              <a:t>AI Feedback</a:t>
            </a:r>
            <a:r>
              <a:rPr lang="en-US" altLang="zh-CN"/>
              <a:t>)</a:t>
            </a:r>
            <a:endParaRPr lang="zh-CN" altLang="en-US"/>
          </a:p>
        </p:txBody>
      </p:sp>
      <p:cxnSp>
        <p:nvCxnSpPr>
          <p:cNvPr id="17" name="直接箭头连接符 16"/>
          <p:cNvCxnSpPr/>
          <p:nvPr/>
        </p:nvCxnSpPr>
        <p:spPr>
          <a:xfrm>
            <a:off x="3182620" y="6306185"/>
            <a:ext cx="8890" cy="2216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35990" y="6477000"/>
            <a:ext cx="5181600" cy="368300"/>
          </a:xfrm>
          <a:prstGeom prst="rect">
            <a:avLst/>
          </a:prstGeom>
          <a:noFill/>
        </p:spPr>
        <p:txBody>
          <a:bodyPr wrap="square" rtlCol="0">
            <a:spAutoFit/>
          </a:bodyPr>
          <a:p>
            <a:r>
              <a:rPr lang="en-US" altLang="zh-CN">
                <a:sym typeface="+mn-ea"/>
              </a:rPr>
              <a:t>RLDF (</a:t>
            </a:r>
            <a:r>
              <a:rPr lang="en-US" altLang="zh-CN">
                <a:sym typeface="+mn-ea"/>
              </a:rPr>
              <a:t>Reinforcement Learning from Doctor Feedback</a:t>
            </a:r>
            <a:r>
              <a:rPr lang="en-US" altLang="zh-CN">
                <a:sym typeface="+mn-ea"/>
              </a:rPr>
              <a:t>)</a:t>
            </a:r>
            <a:r>
              <a:rPr lang="zh-CN" altLang="en-US">
                <a:sym typeface="+mn-ea"/>
              </a:rPr>
              <a:t>？</a:t>
            </a:r>
            <a:endParaRPr lang="zh-CN" altLang="en-US">
              <a:sym typeface="+mn-ea"/>
            </a:endParaRPr>
          </a:p>
        </p:txBody>
      </p:sp>
      <p:sp>
        <p:nvSpPr>
          <p:cNvPr id="19" name="文本框 18"/>
          <p:cNvSpPr txBox="1"/>
          <p:nvPr/>
        </p:nvSpPr>
        <p:spPr>
          <a:xfrm>
            <a:off x="6621780" y="6172200"/>
            <a:ext cx="5417820" cy="368300"/>
          </a:xfrm>
          <a:prstGeom prst="rect">
            <a:avLst/>
          </a:prstGeom>
          <a:noFill/>
        </p:spPr>
        <p:txBody>
          <a:bodyPr wrap="square" rtlCol="0">
            <a:spAutoFit/>
          </a:bodyPr>
          <a:p>
            <a:r>
              <a:rPr lang="zh-CN" altLang="en-US"/>
              <a:t>经过训练，我们就可以得到强化学习模型。</a:t>
            </a:r>
            <a:endParaRPr lang="zh-CN" altLang="en-US"/>
          </a:p>
        </p:txBody>
      </p:sp>
      <p:sp>
        <p:nvSpPr>
          <p:cNvPr id="20" name="下箭头 19"/>
          <p:cNvSpPr/>
          <p:nvPr>
            <p:custDataLst>
              <p:tags r:id="rId3"/>
            </p:custDataLst>
          </p:nvPr>
        </p:nvSpPr>
        <p:spPr>
          <a:xfrm>
            <a:off x="8534400" y="5257800"/>
            <a:ext cx="236220" cy="84455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929005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自我认知训练</a:t>
            </a:r>
            <a:r>
              <a:rPr lang="en-US" sz="3600" spc="-35" dirty="0">
                <a:latin typeface="Calibri" panose="020F0502020204030204" pitchFamily="34" charset="0"/>
                <a:ea typeface="Calibri" panose="020F0502020204030204" pitchFamily="34" charset="0"/>
                <a:cs typeface="Calibri" panose="020F0502020204030204" pitchFamily="34" charset="0"/>
              </a:rPr>
              <a:t>Self Cognition T</a:t>
            </a:r>
            <a:r>
              <a:rPr lang="en-US" sz="3600" spc="-35" dirty="0">
                <a:latin typeface="Calibri" panose="020F0502020204030204" pitchFamily="34" charset="0"/>
                <a:ea typeface="Calibri" panose="020F0502020204030204" pitchFamily="34" charset="0"/>
                <a:cs typeface="Calibri" panose="020F0502020204030204" pitchFamily="34" charset="0"/>
              </a:rPr>
              <a:t>raining</a:t>
            </a:r>
            <a:endParaRPr 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2"/>
          <a:stretch>
            <a:fillRect/>
          </a:stretch>
        </p:blipFill>
        <p:spPr>
          <a:xfrm>
            <a:off x="838200" y="1447800"/>
            <a:ext cx="8187690" cy="3183255"/>
          </a:xfrm>
          <a:prstGeom prst="rect">
            <a:avLst/>
          </a:prstGeom>
        </p:spPr>
      </p:pic>
      <p:sp>
        <p:nvSpPr>
          <p:cNvPr id="5" name="文本框 4"/>
          <p:cNvSpPr txBox="1"/>
          <p:nvPr/>
        </p:nvSpPr>
        <p:spPr>
          <a:xfrm>
            <a:off x="845820" y="4793615"/>
            <a:ext cx="11041380" cy="1198880"/>
          </a:xfrm>
          <a:prstGeom prst="rect">
            <a:avLst/>
          </a:prstGeom>
          <a:noFill/>
        </p:spPr>
        <p:txBody>
          <a:bodyPr wrap="square" rtlCol="0">
            <a:spAutoFit/>
          </a:bodyPr>
          <a:p>
            <a:r>
              <a:rPr lang="zh-CN" altLang="en-US"/>
              <a:t>按照有监督的微调方式在自我认知数据集上进行自我认知训练。自我认知即我需要模型输出表明自己身份的话，类似于我们将自己的模型打上</a:t>
            </a:r>
            <a:r>
              <a:rPr lang="zh-CN" altLang="en-US"/>
              <a:t>身份标签。</a:t>
            </a:r>
            <a:endParaRPr lang="zh-CN" altLang="en-US"/>
          </a:p>
          <a:p>
            <a:endParaRPr lang="zh-CN" altLang="en-US"/>
          </a:p>
          <a:p>
            <a:r>
              <a:rPr lang="zh-CN" altLang="en-US"/>
              <a:t>自我认知数据通常由数十到几百条数据</a:t>
            </a:r>
            <a:r>
              <a:rPr lang="zh-CN" altLang="en-US"/>
              <a:t>组成。</a:t>
            </a:r>
            <a:endParaRPr lang="zh-CN" altLang="en-US"/>
          </a:p>
        </p:txBody>
      </p:sp>
      <p:sp>
        <p:nvSpPr>
          <p:cNvPr id="7" name="左大括号 6"/>
          <p:cNvSpPr/>
          <p:nvPr/>
        </p:nvSpPr>
        <p:spPr>
          <a:xfrm>
            <a:off x="5715000" y="5257800"/>
            <a:ext cx="228600" cy="1447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文本框 8"/>
          <p:cNvSpPr txBox="1"/>
          <p:nvPr/>
        </p:nvSpPr>
        <p:spPr>
          <a:xfrm>
            <a:off x="5887720" y="5334000"/>
            <a:ext cx="5999480" cy="1198880"/>
          </a:xfrm>
          <a:prstGeom prst="rect">
            <a:avLst/>
          </a:prstGeom>
          <a:noFill/>
        </p:spPr>
        <p:txBody>
          <a:bodyPr wrap="square" rtlCol="0">
            <a:spAutoFit/>
          </a:bodyPr>
          <a:p>
            <a:pPr marL="285750" indent="-285750">
              <a:buFont typeface="Arial" panose="020B0604020202020204" pitchFamily="34" charset="0"/>
              <a:buChar char="•"/>
            </a:pPr>
            <a:r>
              <a:rPr lang="zh-CN" altLang="en-US"/>
              <a:t>第一种方式，融合自我认知数据到我们的</a:t>
            </a:r>
            <a:r>
              <a:rPr lang="en-US" altLang="zh-CN"/>
              <a:t>SFT</a:t>
            </a:r>
            <a:r>
              <a:rPr lang="zh-CN" altLang="en-US"/>
              <a:t>数据中一起完成训练。（</a:t>
            </a:r>
            <a:r>
              <a:rPr lang="zh-CN" altLang="en-US" b="1"/>
              <a:t>我没有找到好的解决办法</a:t>
            </a:r>
            <a:r>
              <a:rPr lang="zh-CN" altLang="en-US"/>
              <a:t>）</a:t>
            </a:r>
            <a:endParaRPr lang="zh-CN" altLang="en-US"/>
          </a:p>
          <a:p>
            <a:pPr marL="285750" indent="-285750">
              <a:buFont typeface="Arial" panose="020B0604020202020204" pitchFamily="34" charset="0"/>
              <a:buChar char="•"/>
            </a:pPr>
            <a:r>
              <a:rPr lang="zh-CN" altLang="en-US"/>
              <a:t>第二种方式，把</a:t>
            </a:r>
            <a:r>
              <a:rPr lang="en-US" altLang="zh-CN"/>
              <a:t>SFT</a:t>
            </a:r>
            <a:r>
              <a:rPr lang="zh-CN" altLang="en-US"/>
              <a:t>模型训练完成以后，将模型导出并且对认知数据再进行一次认知监督微调</a:t>
            </a:r>
            <a:r>
              <a:rPr lang="zh-CN" altLang="en-US"/>
              <a:t>训练。</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sz="3600" spc="-35" dirty="0">
                <a:latin typeface="Calibri" panose="020F0502020204030204" pitchFamily="34" charset="0"/>
                <a:ea typeface="Calibri" panose="020F0502020204030204" pitchFamily="34" charset="0"/>
                <a:cs typeface="Calibri" panose="020F0502020204030204" pitchFamily="34" charset="0"/>
              </a:rPr>
              <a:t>IvyGPT</a:t>
            </a:r>
            <a:r>
              <a:rPr lang="zh-CN" altLang="en-US" sz="3600" spc="-35" dirty="0">
                <a:latin typeface="Calibri" panose="020F0502020204030204" pitchFamily="34" charset="0"/>
                <a:ea typeface="Calibri" panose="020F0502020204030204" pitchFamily="34" charset="0"/>
                <a:cs typeface="Calibri" panose="020F0502020204030204" pitchFamily="34" charset="0"/>
              </a:rPr>
              <a:t>全流程</a:t>
            </a:r>
            <a:r>
              <a:rPr lang="zh-CN" altLang="en-US" sz="3600" spc="-35" dirty="0">
                <a:latin typeface="Calibri" panose="020F0502020204030204" pitchFamily="34" charset="0"/>
                <a:ea typeface="Calibri" panose="020F0502020204030204" pitchFamily="34" charset="0"/>
                <a:cs typeface="Calibri" panose="020F0502020204030204" pitchFamily="34" charset="0"/>
              </a:rPr>
              <a:t>训练</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sft_lora_loss"/>
          <p:cNvPicPr>
            <a:picLocks noChangeAspect="1"/>
          </p:cNvPicPr>
          <p:nvPr/>
        </p:nvPicPr>
        <p:blipFill>
          <a:blip r:embed="rId1"/>
          <a:stretch>
            <a:fillRect/>
          </a:stretch>
        </p:blipFill>
        <p:spPr>
          <a:xfrm>
            <a:off x="152400" y="1371600"/>
            <a:ext cx="3173730" cy="2379980"/>
          </a:xfrm>
          <a:prstGeom prst="rect">
            <a:avLst/>
          </a:prstGeom>
        </p:spPr>
      </p:pic>
      <p:pic>
        <p:nvPicPr>
          <p:cNvPr id="8" name="图片 7" descr="rm_loss"/>
          <p:cNvPicPr>
            <a:picLocks noChangeAspect="1"/>
          </p:cNvPicPr>
          <p:nvPr/>
        </p:nvPicPr>
        <p:blipFill>
          <a:blip r:embed="rId2"/>
          <a:stretch>
            <a:fillRect/>
          </a:stretch>
        </p:blipFill>
        <p:spPr>
          <a:xfrm>
            <a:off x="3048000" y="1386840"/>
            <a:ext cx="3152775" cy="2364740"/>
          </a:xfrm>
          <a:prstGeom prst="rect">
            <a:avLst/>
          </a:prstGeom>
        </p:spPr>
      </p:pic>
      <p:pic>
        <p:nvPicPr>
          <p:cNvPr id="10" name="图片 9" descr="ppo_reward"/>
          <p:cNvPicPr>
            <a:picLocks noChangeAspect="1"/>
          </p:cNvPicPr>
          <p:nvPr/>
        </p:nvPicPr>
        <p:blipFill>
          <a:blip r:embed="rId3"/>
          <a:stretch>
            <a:fillRect/>
          </a:stretch>
        </p:blipFill>
        <p:spPr>
          <a:xfrm>
            <a:off x="5943600" y="1401445"/>
            <a:ext cx="3133090" cy="2350135"/>
          </a:xfrm>
          <a:prstGeom prst="rect">
            <a:avLst/>
          </a:prstGeom>
        </p:spPr>
      </p:pic>
      <p:pic>
        <p:nvPicPr>
          <p:cNvPr id="11" name="图片 10" descr="ppo_loss"/>
          <p:cNvPicPr>
            <a:picLocks noChangeAspect="1"/>
          </p:cNvPicPr>
          <p:nvPr/>
        </p:nvPicPr>
        <p:blipFill>
          <a:blip r:embed="rId4"/>
          <a:stretch>
            <a:fillRect/>
          </a:stretch>
        </p:blipFill>
        <p:spPr>
          <a:xfrm>
            <a:off x="8839200" y="1386840"/>
            <a:ext cx="3166110" cy="2375535"/>
          </a:xfrm>
          <a:prstGeom prst="rect">
            <a:avLst/>
          </a:prstGeom>
        </p:spPr>
      </p:pic>
      <p:pic>
        <p:nvPicPr>
          <p:cNvPr id="12" name="图片 11" descr="1015"/>
          <p:cNvPicPr>
            <a:picLocks noChangeAspect="1"/>
          </p:cNvPicPr>
          <p:nvPr/>
        </p:nvPicPr>
        <p:blipFill>
          <a:blip r:embed="rId5"/>
          <a:stretch>
            <a:fillRect/>
          </a:stretch>
        </p:blipFill>
        <p:spPr>
          <a:xfrm>
            <a:off x="382270" y="3962400"/>
            <a:ext cx="3444875" cy="2386965"/>
          </a:xfrm>
          <a:prstGeom prst="rect">
            <a:avLst/>
          </a:prstGeom>
        </p:spPr>
      </p:pic>
      <p:sp>
        <p:nvSpPr>
          <p:cNvPr id="13" name="文本框 12"/>
          <p:cNvSpPr txBox="1"/>
          <p:nvPr/>
        </p:nvSpPr>
        <p:spPr>
          <a:xfrm>
            <a:off x="914400" y="3730625"/>
            <a:ext cx="1615440" cy="368300"/>
          </a:xfrm>
          <a:prstGeom prst="rect">
            <a:avLst/>
          </a:prstGeom>
          <a:noFill/>
        </p:spPr>
        <p:txBody>
          <a:bodyPr wrap="square" rtlCol="0">
            <a:spAutoFit/>
          </a:bodyPr>
          <a:p>
            <a:pPr algn="ctr"/>
            <a:r>
              <a:rPr lang="en-US" altLang="zh-CN"/>
              <a:t>SFT</a:t>
            </a:r>
            <a:r>
              <a:rPr lang="zh-CN" altLang="en-US"/>
              <a:t>训练</a:t>
            </a:r>
            <a:r>
              <a:rPr lang="en-US" altLang="zh-CN"/>
              <a:t>loss</a:t>
            </a:r>
            <a:endParaRPr lang="en-US" altLang="zh-CN"/>
          </a:p>
        </p:txBody>
      </p:sp>
      <p:sp>
        <p:nvSpPr>
          <p:cNvPr id="14" name="文本框 13"/>
          <p:cNvSpPr txBox="1"/>
          <p:nvPr>
            <p:custDataLst>
              <p:tags r:id="rId6"/>
            </p:custDataLst>
          </p:nvPr>
        </p:nvSpPr>
        <p:spPr>
          <a:xfrm>
            <a:off x="3827145" y="3730625"/>
            <a:ext cx="1615440" cy="368300"/>
          </a:xfrm>
          <a:prstGeom prst="rect">
            <a:avLst/>
          </a:prstGeom>
          <a:noFill/>
        </p:spPr>
        <p:txBody>
          <a:bodyPr wrap="square" rtlCol="0">
            <a:spAutoFit/>
          </a:bodyPr>
          <a:p>
            <a:pPr algn="ctr"/>
            <a:r>
              <a:rPr lang="en-US" altLang="zh-CN"/>
              <a:t>RM</a:t>
            </a:r>
            <a:r>
              <a:rPr lang="zh-CN" altLang="en-US"/>
              <a:t>训练</a:t>
            </a:r>
            <a:r>
              <a:rPr lang="en-US" altLang="zh-CN"/>
              <a:t>loss</a:t>
            </a:r>
            <a:endParaRPr lang="en-US" altLang="zh-CN"/>
          </a:p>
        </p:txBody>
      </p:sp>
      <p:sp>
        <p:nvSpPr>
          <p:cNvPr id="15" name="文本框 14"/>
          <p:cNvSpPr txBox="1"/>
          <p:nvPr>
            <p:custDataLst>
              <p:tags r:id="rId7"/>
            </p:custDataLst>
          </p:nvPr>
        </p:nvSpPr>
        <p:spPr>
          <a:xfrm>
            <a:off x="6594475" y="3730625"/>
            <a:ext cx="1978660" cy="368300"/>
          </a:xfrm>
          <a:prstGeom prst="rect">
            <a:avLst/>
          </a:prstGeom>
          <a:noFill/>
        </p:spPr>
        <p:txBody>
          <a:bodyPr wrap="square" rtlCol="0">
            <a:spAutoFit/>
          </a:bodyPr>
          <a:p>
            <a:pPr algn="ctr"/>
            <a:r>
              <a:rPr lang="en-US" altLang="zh-CN"/>
              <a:t>PPO</a:t>
            </a:r>
            <a:r>
              <a:rPr lang="zh-CN" altLang="en-US"/>
              <a:t>训练</a:t>
            </a:r>
            <a:r>
              <a:rPr lang="en-US" altLang="zh-CN"/>
              <a:t>reward</a:t>
            </a:r>
            <a:endParaRPr lang="en-US" altLang="zh-CN"/>
          </a:p>
        </p:txBody>
      </p:sp>
      <p:sp>
        <p:nvSpPr>
          <p:cNvPr id="16" name="文本框 15"/>
          <p:cNvSpPr txBox="1"/>
          <p:nvPr>
            <p:custDataLst>
              <p:tags r:id="rId8"/>
            </p:custDataLst>
          </p:nvPr>
        </p:nvSpPr>
        <p:spPr>
          <a:xfrm>
            <a:off x="9525000" y="3730625"/>
            <a:ext cx="1978660" cy="368300"/>
          </a:xfrm>
          <a:prstGeom prst="rect">
            <a:avLst/>
          </a:prstGeom>
          <a:noFill/>
        </p:spPr>
        <p:txBody>
          <a:bodyPr wrap="square" rtlCol="0">
            <a:spAutoFit/>
          </a:bodyPr>
          <a:p>
            <a:pPr algn="ctr"/>
            <a:r>
              <a:rPr lang="en-US" altLang="zh-CN"/>
              <a:t>PPO</a:t>
            </a:r>
            <a:r>
              <a:rPr lang="zh-CN" altLang="en-US"/>
              <a:t>训练</a:t>
            </a:r>
            <a:r>
              <a:rPr lang="en-US" altLang="zh-CN"/>
              <a:t>loss</a:t>
            </a:r>
            <a:endParaRPr lang="en-US" altLang="zh-CN"/>
          </a:p>
        </p:txBody>
      </p:sp>
      <p:sp>
        <p:nvSpPr>
          <p:cNvPr id="17" name="文本框 16"/>
          <p:cNvSpPr txBox="1"/>
          <p:nvPr>
            <p:custDataLst>
              <p:tags r:id="rId9"/>
            </p:custDataLst>
          </p:nvPr>
        </p:nvSpPr>
        <p:spPr>
          <a:xfrm>
            <a:off x="550545" y="6413500"/>
            <a:ext cx="3164840" cy="368300"/>
          </a:xfrm>
          <a:prstGeom prst="rect">
            <a:avLst/>
          </a:prstGeom>
          <a:noFill/>
        </p:spPr>
        <p:txBody>
          <a:bodyPr wrap="square" rtlCol="0">
            <a:spAutoFit/>
          </a:bodyPr>
          <a:p>
            <a:pPr algn="ctr"/>
            <a:r>
              <a:rPr lang="en-US"/>
              <a:t>LoRA</a:t>
            </a:r>
            <a:r>
              <a:rPr lang="zh-CN" altLang="en-US"/>
              <a:t>与</a:t>
            </a:r>
            <a:r>
              <a:rPr lang="en-US" altLang="zh-CN"/>
              <a:t>QLoRA</a:t>
            </a:r>
            <a:r>
              <a:rPr lang="zh-CN" altLang="en-US"/>
              <a:t>训练时长</a:t>
            </a:r>
            <a:r>
              <a:rPr lang="zh-CN" altLang="en-US"/>
              <a:t>对比</a:t>
            </a:r>
            <a:endParaRPr lang="zh-CN" altLang="en-US"/>
          </a:p>
        </p:txBody>
      </p:sp>
      <p:sp>
        <p:nvSpPr>
          <p:cNvPr id="18" name="文本框 17"/>
          <p:cNvSpPr txBox="1"/>
          <p:nvPr/>
        </p:nvSpPr>
        <p:spPr>
          <a:xfrm>
            <a:off x="4114800" y="4114800"/>
            <a:ext cx="7416800" cy="2584450"/>
          </a:xfrm>
          <a:prstGeom prst="rect">
            <a:avLst/>
          </a:prstGeom>
          <a:noFill/>
        </p:spPr>
        <p:txBody>
          <a:bodyPr wrap="square" rtlCol="0">
            <a:spAutoFit/>
          </a:bodyPr>
          <a:p>
            <a:pPr marL="285750" indent="-285750">
              <a:buFont typeface="Arial" panose="020B0604020202020204" pitchFamily="34" charset="0"/>
              <a:buChar char="•"/>
            </a:pPr>
            <a:r>
              <a:rPr lang="zh-CN" altLang="en-US"/>
              <a:t>微调的方式有很多，</a:t>
            </a:r>
            <a:r>
              <a:rPr lang="en-US" altLang="zh-CN"/>
              <a:t>LoRA</a:t>
            </a:r>
            <a:r>
              <a:rPr lang="zh-CN" altLang="en-US"/>
              <a:t>和</a:t>
            </a:r>
            <a:r>
              <a:rPr lang="en-US" altLang="zh-CN"/>
              <a:t>QLoRA</a:t>
            </a:r>
            <a:r>
              <a:rPr lang="zh-CN" altLang="en-US"/>
              <a:t>仍然是最好的</a:t>
            </a:r>
            <a:r>
              <a:rPr lang="zh-CN" altLang="en-US"/>
              <a:t>选择；</a:t>
            </a:r>
            <a:endParaRPr lang="zh-CN" altLang="en-US"/>
          </a:p>
          <a:p>
            <a:pPr marL="285750" indent="-285750">
              <a:buFont typeface="Arial" panose="020B0604020202020204" pitchFamily="34" charset="0"/>
              <a:buChar char="•"/>
            </a:pPr>
            <a:r>
              <a:rPr lang="zh-CN" altLang="en-US"/>
              <a:t>高精度（</a:t>
            </a:r>
            <a:r>
              <a:rPr lang="en-US" altLang="zh-CN"/>
              <a:t>float16</a:t>
            </a:r>
            <a:r>
              <a:rPr lang="zh-CN" altLang="en-US"/>
              <a:t>、</a:t>
            </a:r>
            <a:r>
              <a:rPr lang="en-US" altLang="zh-CN"/>
              <a:t>bf16</a:t>
            </a:r>
            <a:r>
              <a:rPr lang="zh-CN" altLang="en-US"/>
              <a:t>）的模型不如参数大的模型表现好，</a:t>
            </a:r>
            <a:r>
              <a:rPr lang="en-US" altLang="zh-CN"/>
              <a:t>QLoRA</a:t>
            </a:r>
            <a:r>
              <a:rPr lang="zh-CN" altLang="en-US"/>
              <a:t>被证明是好工作的</a:t>
            </a:r>
            <a:r>
              <a:rPr lang="zh-CN" altLang="en-US"/>
              <a:t>原因；</a:t>
            </a:r>
            <a:endParaRPr lang="zh-CN" altLang="en-US"/>
          </a:p>
          <a:p>
            <a:pPr marL="285750" indent="-285750">
              <a:buFont typeface="Arial" panose="020B0604020202020204" pitchFamily="34" charset="0"/>
              <a:buChar char="•"/>
            </a:pPr>
            <a:r>
              <a:rPr lang="zh-CN" altLang="en-US"/>
              <a:t>底座模型的选择上，如果是中文语料可以尝试使用</a:t>
            </a:r>
            <a:r>
              <a:rPr lang="en-US" altLang="zh-CN" b="1"/>
              <a:t>ChatGLM1/2</a:t>
            </a:r>
            <a:r>
              <a:rPr lang="zh-CN" altLang="en-US"/>
              <a:t>或者</a:t>
            </a:r>
            <a:r>
              <a:rPr lang="en-US" altLang="zh-CN"/>
              <a:t>LLaMA</a:t>
            </a:r>
            <a:r>
              <a:rPr lang="zh-CN" altLang="en-US"/>
              <a:t>，如果是英文语料优先使用</a:t>
            </a:r>
            <a:r>
              <a:rPr lang="en-US" altLang="zh-CN" b="1"/>
              <a:t>LLaMA</a:t>
            </a:r>
            <a:r>
              <a:rPr lang="zh-CN" altLang="en-US"/>
              <a:t>；</a:t>
            </a:r>
            <a:endParaRPr lang="zh-CN" altLang="en-US"/>
          </a:p>
          <a:p>
            <a:pPr marL="285750" indent="-285750">
              <a:buFont typeface="Arial" panose="020B0604020202020204" pitchFamily="34" charset="0"/>
              <a:buChar char="•"/>
            </a:pPr>
            <a:r>
              <a:rPr lang="zh-CN" altLang="en-US"/>
              <a:t>微调的整个流程中，</a:t>
            </a:r>
            <a:r>
              <a:rPr lang="en-US" altLang="zh-CN"/>
              <a:t>IvyGPT</a:t>
            </a:r>
            <a:r>
              <a:rPr lang="zh-CN" altLang="en-US"/>
              <a:t>采用了</a:t>
            </a:r>
            <a:r>
              <a:rPr lang="en-US" altLang="zh-CN"/>
              <a:t>30</a:t>
            </a:r>
            <a:r>
              <a:rPr lang="zh-CN" altLang="en-US"/>
              <a:t>万有监督数据进行微调，在</a:t>
            </a:r>
            <a:r>
              <a:rPr lang="en-US" altLang="zh-CN"/>
              <a:t>SFT</a:t>
            </a:r>
            <a:r>
              <a:rPr lang="zh-CN" altLang="en-US"/>
              <a:t>、</a:t>
            </a:r>
            <a:r>
              <a:rPr lang="en-US" altLang="zh-CN"/>
              <a:t>RM</a:t>
            </a:r>
            <a:r>
              <a:rPr lang="zh-CN" altLang="en-US"/>
              <a:t>、</a:t>
            </a:r>
            <a:r>
              <a:rPr lang="en-US" altLang="zh-CN"/>
              <a:t>PPO</a:t>
            </a:r>
            <a:r>
              <a:rPr lang="zh-CN" altLang="en-US"/>
              <a:t>阶段使用的训练次数分别为</a:t>
            </a:r>
            <a:r>
              <a:rPr lang="en-US" altLang="zh-CN"/>
              <a:t>2</a:t>
            </a:r>
            <a:r>
              <a:rPr lang="zh-CN" altLang="en-US"/>
              <a:t>、</a:t>
            </a:r>
            <a:r>
              <a:rPr lang="en-US" altLang="zh-CN"/>
              <a:t>1</a:t>
            </a:r>
            <a:r>
              <a:rPr lang="zh-CN" altLang="en-US"/>
              <a:t>、</a:t>
            </a:r>
            <a:r>
              <a:rPr lang="en-US" altLang="zh-CN"/>
              <a:t>2</a:t>
            </a:r>
            <a:r>
              <a:rPr lang="zh-CN" altLang="en-US"/>
              <a:t>，但是仍有过拟合的趋势表现，建议十万到百万数据以下采取</a:t>
            </a:r>
            <a:r>
              <a:rPr lang="en-US" altLang="zh-CN"/>
              <a:t>2epochs</a:t>
            </a:r>
            <a:r>
              <a:rPr lang="zh-CN" altLang="en-US"/>
              <a:t>进行训练，低于</a:t>
            </a:r>
            <a:r>
              <a:rPr lang="en-US" altLang="zh-CN"/>
              <a:t>10</a:t>
            </a:r>
            <a:r>
              <a:rPr lang="zh-CN" altLang="en-US"/>
              <a:t>万采取</a:t>
            </a:r>
            <a:r>
              <a:rPr lang="en-US" altLang="zh-CN"/>
              <a:t>10epochs</a:t>
            </a:r>
            <a:r>
              <a:rPr lang="zh-CN" altLang="en-US"/>
              <a:t>进行</a:t>
            </a:r>
            <a:r>
              <a:rPr lang="zh-CN" altLang="en-US"/>
              <a:t>训练；</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大语言模型的部署</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35635" y="1266190"/>
            <a:ext cx="4384040" cy="2684145"/>
          </a:xfrm>
          <a:prstGeom prst="rect">
            <a:avLst/>
          </a:prstGeom>
          <a:noFill/>
        </p:spPr>
        <p:txBody>
          <a:bodyPr wrap="square" rtlCol="0">
            <a:noAutofit/>
          </a:bodyPr>
          <a:p>
            <a:r>
              <a:rPr lang="zh-CN" altLang="en-US"/>
              <a:t>部署</a:t>
            </a:r>
            <a:r>
              <a:rPr lang="zh-CN" altLang="en-US"/>
              <a:t>之前：</a:t>
            </a:r>
            <a:endParaRPr lang="zh-CN" altLang="en-US"/>
          </a:p>
          <a:p>
            <a:pPr marL="342900" indent="-342900">
              <a:buAutoNum type="arabicPeriod"/>
            </a:pPr>
            <a:r>
              <a:rPr lang="zh-CN" altLang="en-US"/>
              <a:t>可以对模型进行量化，如</a:t>
            </a:r>
            <a:r>
              <a:rPr lang="en-US" altLang="zh-CN"/>
              <a:t>llama.cpp</a:t>
            </a:r>
            <a:r>
              <a:rPr lang="zh-CN" altLang="en-US"/>
              <a:t>；</a:t>
            </a:r>
            <a:endParaRPr lang="zh-CN" altLang="en-US"/>
          </a:p>
          <a:p>
            <a:pPr marL="342900" indent="-342900">
              <a:buAutoNum type="arabicPeriod"/>
            </a:pPr>
            <a:r>
              <a:rPr lang="zh-CN" altLang="en-US"/>
              <a:t>模型导出（将微调的权重与原始权重</a:t>
            </a:r>
            <a:r>
              <a:rPr lang="zh-CN" altLang="en-US"/>
              <a:t>合并）；</a:t>
            </a:r>
            <a:endParaRPr lang="zh-CN" altLang="en-US"/>
          </a:p>
          <a:p>
            <a:pPr marL="342900" indent="-342900">
              <a:buAutoNum type="arabicPeriod"/>
            </a:pPr>
            <a:endParaRPr lang="zh-CN" altLang="en-US"/>
          </a:p>
          <a:p>
            <a:pPr indent="0">
              <a:buNone/>
            </a:pPr>
            <a:r>
              <a:rPr lang="zh-CN" altLang="en-US"/>
              <a:t>部署：</a:t>
            </a:r>
            <a:endParaRPr lang="zh-CN" altLang="en-US"/>
          </a:p>
          <a:p>
            <a:pPr marL="342900" indent="-342900">
              <a:buAutoNum type="arabicPeriod"/>
            </a:pPr>
            <a:r>
              <a:rPr lang="en-US" altLang="zh-CN"/>
              <a:t>CLI</a:t>
            </a:r>
            <a:r>
              <a:rPr lang="zh-CN" altLang="en-US"/>
              <a:t>交互（适用于</a:t>
            </a:r>
            <a:r>
              <a:rPr lang="zh-CN" altLang="en-US"/>
              <a:t>测试）；</a:t>
            </a:r>
            <a:endParaRPr lang="zh-CN" altLang="en-US"/>
          </a:p>
          <a:p>
            <a:pPr marL="342900" indent="-342900">
              <a:buAutoNum type="arabicPeriod"/>
            </a:pPr>
            <a:r>
              <a:rPr lang="en-US" altLang="zh-CN"/>
              <a:t>WebUI</a:t>
            </a:r>
            <a:r>
              <a:rPr lang="zh-CN" altLang="en-US"/>
              <a:t>（适用于小范围的对外</a:t>
            </a:r>
            <a:r>
              <a:rPr lang="zh-CN" altLang="en-US"/>
              <a:t>测试）；</a:t>
            </a:r>
            <a:endParaRPr lang="zh-CN" altLang="en-US"/>
          </a:p>
          <a:p>
            <a:pPr marL="342900" indent="-342900">
              <a:buAutoNum type="arabicPeriod"/>
            </a:pPr>
            <a:r>
              <a:rPr lang="en-US" altLang="zh-CN"/>
              <a:t>API</a:t>
            </a:r>
            <a:r>
              <a:rPr lang="zh-CN" altLang="en-US"/>
              <a:t>（以端口形式映射，提供给所有端进行部署，更加</a:t>
            </a:r>
            <a:r>
              <a:rPr lang="zh-CN" altLang="en-US"/>
              <a:t>灵活）；</a:t>
            </a:r>
            <a:endParaRPr lang="zh-CN" altLang="en-US"/>
          </a:p>
        </p:txBody>
      </p:sp>
      <p:pic>
        <p:nvPicPr>
          <p:cNvPr id="8" name="图片 7" descr="covid_doctor_6"/>
          <p:cNvPicPr>
            <a:picLocks noChangeAspect="1"/>
          </p:cNvPicPr>
          <p:nvPr/>
        </p:nvPicPr>
        <p:blipFill>
          <a:blip r:embed="rId1"/>
          <a:stretch>
            <a:fillRect/>
          </a:stretch>
        </p:blipFill>
        <p:spPr>
          <a:xfrm>
            <a:off x="5105400" y="1143000"/>
            <a:ext cx="6989445" cy="2597785"/>
          </a:xfrm>
          <a:prstGeom prst="rect">
            <a:avLst/>
          </a:prstGeom>
        </p:spPr>
      </p:pic>
      <p:sp>
        <p:nvSpPr>
          <p:cNvPr id="10" name="矩形 9"/>
          <p:cNvSpPr/>
          <p:nvPr/>
        </p:nvSpPr>
        <p:spPr>
          <a:xfrm>
            <a:off x="609600" y="5542915"/>
            <a:ext cx="1981200" cy="990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前端</a:t>
            </a:r>
            <a:endParaRPr lang="zh-CN" altLang="en-US">
              <a:solidFill>
                <a:schemeClr val="tx1"/>
              </a:solidFill>
            </a:endParaRPr>
          </a:p>
          <a:p>
            <a:pPr algn="ctr"/>
            <a:r>
              <a:rPr lang="zh-CN" altLang="en-US" sz="1400">
                <a:solidFill>
                  <a:schemeClr val="tx1"/>
                </a:solidFill>
              </a:rPr>
              <a:t>（用户注册登录、</a:t>
            </a:r>
            <a:r>
              <a:rPr lang="en-US" altLang="zh-CN" sz="1400">
                <a:solidFill>
                  <a:schemeClr val="tx1"/>
                </a:solidFill>
              </a:rPr>
              <a:t>uid</a:t>
            </a:r>
            <a:r>
              <a:rPr lang="zh-CN" altLang="en-US" sz="1400">
                <a:solidFill>
                  <a:schemeClr val="tx1"/>
                </a:solidFill>
              </a:rPr>
              <a:t>）</a:t>
            </a:r>
            <a:endParaRPr lang="zh-CN" altLang="en-US" sz="1400">
              <a:solidFill>
                <a:schemeClr val="tx1"/>
              </a:solidFill>
            </a:endParaRPr>
          </a:p>
        </p:txBody>
      </p:sp>
      <p:sp>
        <p:nvSpPr>
          <p:cNvPr id="12" name="矩形 11"/>
          <p:cNvSpPr/>
          <p:nvPr>
            <p:custDataLst>
              <p:tags r:id="rId2"/>
            </p:custDataLst>
          </p:nvPr>
        </p:nvSpPr>
        <p:spPr>
          <a:xfrm>
            <a:off x="635635" y="4191000"/>
            <a:ext cx="5194300" cy="990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数据库</a:t>
            </a:r>
            <a:endParaRPr lang="zh-CN" altLang="en-US">
              <a:solidFill>
                <a:schemeClr val="tx1"/>
              </a:solidFill>
            </a:endParaRPr>
          </a:p>
          <a:p>
            <a:pPr algn="ctr"/>
            <a:r>
              <a:rPr lang="zh-CN" altLang="en-US" sz="1400">
                <a:solidFill>
                  <a:schemeClr val="tx1"/>
                </a:solidFill>
              </a:rPr>
              <a:t>（用户信息、过往的对话</a:t>
            </a:r>
            <a:r>
              <a:rPr lang="zh-CN" altLang="en-US" sz="1400">
                <a:solidFill>
                  <a:schemeClr val="tx1"/>
                </a:solidFill>
              </a:rPr>
              <a:t>记录）</a:t>
            </a:r>
            <a:endParaRPr lang="zh-CN" altLang="en-US" sz="1400">
              <a:solidFill>
                <a:schemeClr val="tx1"/>
              </a:solidFill>
            </a:endParaRPr>
          </a:p>
        </p:txBody>
      </p:sp>
      <p:sp>
        <p:nvSpPr>
          <p:cNvPr id="13" name="矩形 12"/>
          <p:cNvSpPr/>
          <p:nvPr>
            <p:custDataLst>
              <p:tags r:id="rId3"/>
            </p:custDataLst>
          </p:nvPr>
        </p:nvSpPr>
        <p:spPr>
          <a:xfrm>
            <a:off x="3810000" y="5542915"/>
            <a:ext cx="1981200" cy="990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后端</a:t>
            </a:r>
            <a:endParaRPr lang="zh-CN" altLang="en-US">
              <a:solidFill>
                <a:schemeClr val="tx1"/>
              </a:solidFill>
            </a:endParaRPr>
          </a:p>
          <a:p>
            <a:pPr algn="ctr"/>
            <a:r>
              <a:rPr lang="zh-CN" altLang="en-US" sz="1400">
                <a:solidFill>
                  <a:schemeClr val="tx1"/>
                </a:solidFill>
              </a:rPr>
              <a:t>（</a:t>
            </a:r>
            <a:r>
              <a:rPr lang="en-US" sz="1400">
                <a:solidFill>
                  <a:schemeClr val="tx1"/>
                </a:solidFill>
              </a:rPr>
              <a:t>API</a:t>
            </a:r>
            <a:r>
              <a:rPr lang="zh-CN" altLang="en-US" sz="1400">
                <a:solidFill>
                  <a:schemeClr val="tx1"/>
                </a:solidFill>
              </a:rPr>
              <a:t>接口，对应</a:t>
            </a:r>
            <a:r>
              <a:rPr lang="en-US" altLang="zh-CN" sz="1400">
                <a:solidFill>
                  <a:schemeClr val="tx1"/>
                </a:solidFill>
              </a:rPr>
              <a:t>uid</a:t>
            </a:r>
            <a:r>
              <a:rPr lang="zh-CN" altLang="en-US" sz="1400">
                <a:solidFill>
                  <a:schemeClr val="tx1"/>
                </a:solidFill>
              </a:rPr>
              <a:t>封闭</a:t>
            </a:r>
            <a:r>
              <a:rPr lang="zh-CN" altLang="en-US" sz="1400">
                <a:solidFill>
                  <a:schemeClr val="tx1"/>
                </a:solidFill>
              </a:rPr>
              <a:t>对话）</a:t>
            </a:r>
            <a:endParaRPr lang="zh-CN" altLang="en-US" sz="1400">
              <a:solidFill>
                <a:schemeClr val="tx1"/>
              </a:solidFill>
            </a:endParaRPr>
          </a:p>
        </p:txBody>
      </p:sp>
      <p:cxnSp>
        <p:nvCxnSpPr>
          <p:cNvPr id="14" name="直接箭头连接符 13"/>
          <p:cNvCxnSpPr/>
          <p:nvPr/>
        </p:nvCxnSpPr>
        <p:spPr>
          <a:xfrm>
            <a:off x="2591435" y="5787390"/>
            <a:ext cx="1218565" cy="38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2590800" y="6324600"/>
            <a:ext cx="1219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591435" y="5486400"/>
            <a:ext cx="1271905" cy="306705"/>
          </a:xfrm>
          <a:prstGeom prst="rect">
            <a:avLst/>
          </a:prstGeom>
          <a:noFill/>
        </p:spPr>
        <p:txBody>
          <a:bodyPr wrap="square" rtlCol="0">
            <a:spAutoFit/>
          </a:bodyPr>
          <a:p>
            <a:pPr algn="ctr"/>
            <a:r>
              <a:rPr lang="en-US" altLang="zh-CN" sz="1400"/>
              <a:t>POST</a:t>
            </a:r>
            <a:r>
              <a:rPr lang="zh-CN" altLang="en-US" sz="1400"/>
              <a:t>请求</a:t>
            </a:r>
            <a:endParaRPr lang="zh-CN" altLang="en-US" sz="1400"/>
          </a:p>
        </p:txBody>
      </p:sp>
      <p:sp>
        <p:nvSpPr>
          <p:cNvPr id="17" name="文本框 16"/>
          <p:cNvSpPr txBox="1"/>
          <p:nvPr>
            <p:custDataLst>
              <p:tags r:id="rId4"/>
            </p:custDataLst>
          </p:nvPr>
        </p:nvSpPr>
        <p:spPr>
          <a:xfrm>
            <a:off x="2538095" y="6019800"/>
            <a:ext cx="1271905" cy="306705"/>
          </a:xfrm>
          <a:prstGeom prst="rect">
            <a:avLst/>
          </a:prstGeom>
          <a:noFill/>
        </p:spPr>
        <p:txBody>
          <a:bodyPr wrap="square" rtlCol="0">
            <a:spAutoFit/>
          </a:bodyPr>
          <a:p>
            <a:pPr algn="ctr"/>
            <a:r>
              <a:rPr lang="zh-CN" altLang="en-US" sz="1400"/>
              <a:t>回复</a:t>
            </a:r>
            <a:endParaRPr lang="zh-CN" altLang="en-US" sz="1400"/>
          </a:p>
        </p:txBody>
      </p:sp>
      <p:cxnSp>
        <p:nvCxnSpPr>
          <p:cNvPr id="18" name="直接箭头连接符 17"/>
          <p:cNvCxnSpPr/>
          <p:nvPr/>
        </p:nvCxnSpPr>
        <p:spPr>
          <a:xfrm flipV="1">
            <a:off x="1219200" y="5181600"/>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5"/>
            </p:custDataLst>
          </p:nvPr>
        </p:nvCxnSpPr>
        <p:spPr>
          <a:xfrm flipV="1">
            <a:off x="4572000" y="5181600"/>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981200" y="5181600"/>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custDataLst>
              <p:tags r:id="rId6"/>
            </p:custDataLst>
          </p:nvPr>
        </p:nvCxnSpPr>
        <p:spPr>
          <a:xfrm>
            <a:off x="5334000" y="5209540"/>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custDataLst>
              <p:tags r:id="rId7"/>
            </p:custDataLst>
          </p:nvPr>
        </p:nvPicPr>
        <p:blipFill>
          <a:blip r:embed="rId8"/>
          <a:stretch>
            <a:fillRect/>
          </a:stretch>
        </p:blipFill>
        <p:spPr>
          <a:xfrm>
            <a:off x="6172200" y="3886200"/>
            <a:ext cx="5478780" cy="2941955"/>
          </a:xfrm>
          <a:prstGeom prst="rect">
            <a:avLst/>
          </a:prstGeom>
        </p:spPr>
      </p:pic>
      <p:sp>
        <p:nvSpPr>
          <p:cNvPr id="23" name="矩形 22"/>
          <p:cNvSpPr/>
          <p:nvPr/>
        </p:nvSpPr>
        <p:spPr>
          <a:xfrm>
            <a:off x="381000" y="4114800"/>
            <a:ext cx="5638800" cy="1295400"/>
          </a:xfrm>
          <a:prstGeom prst="rect">
            <a:avLst/>
          </a:prstGeom>
          <a:noFill/>
          <a:ln w="254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731012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我们可以</a:t>
            </a:r>
            <a:r>
              <a:rPr lang="zh-CN" altLang="en-US" sz="3600" spc="-35" dirty="0">
                <a:latin typeface="Calibri" panose="020F0502020204030204" pitchFamily="34" charset="0"/>
                <a:ea typeface="Calibri" panose="020F0502020204030204" pitchFamily="34" charset="0"/>
                <a:cs typeface="Calibri" panose="020F0502020204030204" pitchFamily="34" charset="0"/>
              </a:rPr>
              <a:t>做的大语言模型</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ChatLaw_framework"/>
          <p:cNvPicPr>
            <a:picLocks noChangeAspect="1"/>
          </p:cNvPicPr>
          <p:nvPr/>
        </p:nvPicPr>
        <p:blipFill>
          <a:blip r:embed="rId1"/>
          <a:stretch>
            <a:fillRect/>
          </a:stretch>
        </p:blipFill>
        <p:spPr>
          <a:xfrm>
            <a:off x="304800" y="1371600"/>
            <a:ext cx="5705475" cy="3684270"/>
          </a:xfrm>
          <a:prstGeom prst="rect">
            <a:avLst/>
          </a:prstGeom>
        </p:spPr>
      </p:pic>
      <p:sp>
        <p:nvSpPr>
          <p:cNvPr id="3" name="文本框 2"/>
          <p:cNvSpPr txBox="1"/>
          <p:nvPr/>
        </p:nvSpPr>
        <p:spPr>
          <a:xfrm>
            <a:off x="228600" y="5105400"/>
            <a:ext cx="5753735" cy="368300"/>
          </a:xfrm>
          <a:prstGeom prst="rect">
            <a:avLst/>
          </a:prstGeom>
          <a:noFill/>
        </p:spPr>
        <p:txBody>
          <a:bodyPr wrap="square" rtlCol="0">
            <a:spAutoFit/>
          </a:bodyPr>
          <a:p>
            <a:pPr algn="ctr"/>
            <a:r>
              <a:rPr lang="en-US" altLang="zh-CN"/>
              <a:t>ChatLaw</a:t>
            </a:r>
            <a:r>
              <a:rPr lang="zh-CN" altLang="en-US"/>
              <a:t>：https://github.com/PKU-YuanGroup/ChatLaw</a:t>
            </a:r>
            <a:endParaRPr lang="zh-CN" altLang="en-US"/>
          </a:p>
        </p:txBody>
      </p:sp>
      <p:pic>
        <p:nvPicPr>
          <p:cNvPr id="5" name="图片 4"/>
          <p:cNvPicPr>
            <a:picLocks noChangeAspect="1"/>
          </p:cNvPicPr>
          <p:nvPr/>
        </p:nvPicPr>
        <p:blipFill>
          <a:blip r:embed="rId2"/>
          <a:srcRect r="3599" b="31292"/>
          <a:stretch>
            <a:fillRect/>
          </a:stretch>
        </p:blipFill>
        <p:spPr>
          <a:xfrm>
            <a:off x="6010910" y="1477010"/>
            <a:ext cx="6079490" cy="3376930"/>
          </a:xfrm>
          <a:prstGeom prst="rect">
            <a:avLst/>
          </a:prstGeom>
        </p:spPr>
      </p:pic>
      <p:sp>
        <p:nvSpPr>
          <p:cNvPr id="7" name="文本框 6"/>
          <p:cNvSpPr txBox="1"/>
          <p:nvPr>
            <p:custDataLst>
              <p:tags r:id="rId3"/>
            </p:custDataLst>
          </p:nvPr>
        </p:nvSpPr>
        <p:spPr>
          <a:xfrm>
            <a:off x="6111875" y="5105400"/>
            <a:ext cx="5753735" cy="368300"/>
          </a:xfrm>
          <a:prstGeom prst="rect">
            <a:avLst/>
          </a:prstGeom>
          <a:noFill/>
        </p:spPr>
        <p:txBody>
          <a:bodyPr wrap="square" rtlCol="0">
            <a:spAutoFit/>
          </a:bodyPr>
          <a:p>
            <a:pPr algn="ctr"/>
            <a:r>
              <a:rPr lang="en-US"/>
              <a:t>IvyGPT</a:t>
            </a:r>
            <a:r>
              <a:rPr lang="zh-CN" altLang="en-US"/>
              <a:t>：</a:t>
            </a:r>
            <a:r>
              <a:rPr lang="en-US" altLang="zh-CN"/>
              <a:t>Web</a:t>
            </a:r>
            <a:r>
              <a:rPr lang="zh-CN" altLang="en-US"/>
              <a:t>搜索</a:t>
            </a:r>
            <a:r>
              <a:rPr lang="zh-CN" altLang="en-US"/>
              <a:t>功能</a:t>
            </a:r>
            <a:endParaRPr lang="zh-CN" altLang="en-US"/>
          </a:p>
        </p:txBody>
      </p:sp>
      <p:sp>
        <p:nvSpPr>
          <p:cNvPr id="8" name="文本框 7"/>
          <p:cNvSpPr txBox="1"/>
          <p:nvPr/>
        </p:nvSpPr>
        <p:spPr>
          <a:xfrm>
            <a:off x="318135" y="5867400"/>
            <a:ext cx="11645265" cy="645160"/>
          </a:xfrm>
          <a:prstGeom prst="rect">
            <a:avLst/>
          </a:prstGeom>
          <a:noFill/>
        </p:spPr>
        <p:txBody>
          <a:bodyPr wrap="square" rtlCol="0">
            <a:spAutoFit/>
          </a:bodyPr>
          <a:p>
            <a:pPr marL="285750" indent="-285750">
              <a:buFont typeface="Arial" panose="020B0604020202020204" pitchFamily="34" charset="0"/>
              <a:buChar char="•"/>
            </a:pPr>
            <a:r>
              <a:rPr lang="zh-CN" altLang="en-US"/>
              <a:t>我们训练的模型要专注于医学领域，并且具有一定的</a:t>
            </a:r>
            <a:r>
              <a:rPr lang="zh-CN" altLang="en-US" b="1"/>
              <a:t>指令遵循</a:t>
            </a:r>
            <a:r>
              <a:rPr lang="zh-CN" altLang="en-US"/>
              <a:t>能力；</a:t>
            </a:r>
            <a:endParaRPr lang="zh-CN" altLang="en-US"/>
          </a:p>
          <a:p>
            <a:pPr marL="285750" indent="-285750">
              <a:buFont typeface="Arial" panose="020B0604020202020204" pitchFamily="34" charset="0"/>
              <a:buChar char="•"/>
            </a:pPr>
            <a:r>
              <a:rPr lang="zh-CN" altLang="en-US"/>
              <a:t>单纯的</a:t>
            </a:r>
            <a:r>
              <a:rPr lang="en-US" altLang="zh-CN"/>
              <a:t>LLM</a:t>
            </a:r>
            <a:r>
              <a:rPr lang="zh-CN" altLang="en-US"/>
              <a:t>不足以保证系统的高效运行，以【</a:t>
            </a:r>
            <a:r>
              <a:rPr lang="zh-CN" altLang="en-US" b="1"/>
              <a:t>知识库</a:t>
            </a:r>
            <a:r>
              <a:rPr lang="en-US" altLang="zh-CN" b="1"/>
              <a:t>+LLM</a:t>
            </a:r>
            <a:r>
              <a:rPr lang="zh-CN" altLang="en-US"/>
              <a:t>】或者【</a:t>
            </a:r>
            <a:r>
              <a:rPr lang="en-US" altLang="zh-CN" b="1"/>
              <a:t>Web</a:t>
            </a:r>
            <a:r>
              <a:rPr lang="zh-CN" altLang="en-US" b="1"/>
              <a:t>搜索</a:t>
            </a:r>
            <a:r>
              <a:rPr lang="en-US" altLang="zh-CN" b="1"/>
              <a:t>+LLM</a:t>
            </a:r>
            <a:r>
              <a:rPr lang="zh-CN" altLang="en-US"/>
              <a:t>】是最好的</a:t>
            </a:r>
            <a:r>
              <a:rPr lang="zh-CN" altLang="en-US"/>
              <a:t>选择；</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6266815"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多模态模型</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2"/>
          <a:stretch>
            <a:fillRect/>
          </a:stretch>
        </p:blipFill>
        <p:spPr>
          <a:xfrm>
            <a:off x="1828800" y="1370330"/>
            <a:ext cx="9224645" cy="3798570"/>
          </a:xfrm>
          <a:prstGeom prst="rect">
            <a:avLst/>
          </a:prstGeom>
        </p:spPr>
      </p:pic>
      <p:sp>
        <p:nvSpPr>
          <p:cNvPr id="3" name="文本框 2"/>
          <p:cNvSpPr txBox="1"/>
          <p:nvPr/>
        </p:nvSpPr>
        <p:spPr>
          <a:xfrm>
            <a:off x="2590800" y="5181600"/>
            <a:ext cx="7919085" cy="368300"/>
          </a:xfrm>
          <a:prstGeom prst="rect">
            <a:avLst/>
          </a:prstGeom>
          <a:noFill/>
        </p:spPr>
        <p:txBody>
          <a:bodyPr wrap="square" rtlCol="0">
            <a:spAutoFit/>
          </a:bodyPr>
          <a:p>
            <a:pPr algn="ctr"/>
            <a:r>
              <a:rPr lang="zh-CN" altLang="en-US"/>
              <a:t>以</a:t>
            </a:r>
            <a:r>
              <a:rPr lang="en-US" altLang="zh-CN"/>
              <a:t>DALL·E</a:t>
            </a:r>
            <a:r>
              <a:rPr lang="zh-CN" altLang="en-US"/>
              <a:t>、</a:t>
            </a:r>
            <a:r>
              <a:rPr lang="en-US" altLang="zh-CN"/>
              <a:t>CogView</a:t>
            </a:r>
            <a:r>
              <a:rPr lang="zh-CN" altLang="en-US"/>
              <a:t>、</a:t>
            </a:r>
            <a:r>
              <a:rPr lang="en-US" altLang="zh-CN"/>
              <a:t>BEiT</a:t>
            </a:r>
            <a:r>
              <a:rPr lang="zh-CN" altLang="en-US"/>
              <a:t>等为代表的多模态大模型</a:t>
            </a:r>
            <a:r>
              <a:rPr lang="zh-CN" altLang="en-US"/>
              <a:t>设计</a:t>
            </a:r>
            <a:endParaRPr lang="zh-CN" altLang="en-US"/>
          </a:p>
        </p:txBody>
      </p:sp>
      <p:sp>
        <p:nvSpPr>
          <p:cNvPr id="7" name="文本框 6"/>
          <p:cNvSpPr txBox="1"/>
          <p:nvPr/>
        </p:nvSpPr>
        <p:spPr>
          <a:xfrm>
            <a:off x="1371600" y="5562600"/>
            <a:ext cx="8491220" cy="922020"/>
          </a:xfrm>
          <a:prstGeom prst="rect">
            <a:avLst/>
          </a:prstGeom>
          <a:noFill/>
        </p:spPr>
        <p:txBody>
          <a:bodyPr wrap="square" rtlCol="0">
            <a:spAutoFit/>
          </a:bodyPr>
          <a:p>
            <a:pPr marL="285750" indent="-285750">
              <a:buFont typeface="Arial" panose="020B0604020202020204" pitchFamily="34" charset="0"/>
              <a:buChar char="•"/>
            </a:pPr>
            <a:r>
              <a:rPr lang="zh-CN" altLang="en-US"/>
              <a:t>将图像离散化成</a:t>
            </a:r>
            <a:r>
              <a:rPr lang="en-US" altLang="zh-CN"/>
              <a:t>Token</a:t>
            </a:r>
            <a:r>
              <a:rPr lang="zh-CN" altLang="en-US"/>
              <a:t>，当作文本一起</a:t>
            </a:r>
            <a:r>
              <a:rPr lang="zh-CN" altLang="en-US"/>
              <a:t>预训练；</a:t>
            </a:r>
            <a:endParaRPr lang="zh-CN" altLang="en-US"/>
          </a:p>
          <a:p>
            <a:pPr marL="285750" indent="-285750">
              <a:buFont typeface="Arial" panose="020B0604020202020204" pitchFamily="34" charset="0"/>
              <a:buChar char="•"/>
            </a:pPr>
            <a:r>
              <a:rPr lang="zh-CN" altLang="en-US"/>
              <a:t>优势在于：图像为一等公民，同时进行图像的理解和生成</a:t>
            </a:r>
            <a:r>
              <a:rPr lang="zh-CN" altLang="en-US"/>
              <a:t>任务；</a:t>
            </a:r>
            <a:endParaRPr lang="zh-CN" altLang="en-US"/>
          </a:p>
          <a:p>
            <a:pPr marL="285750" indent="-285750">
              <a:buFont typeface="Arial" panose="020B0604020202020204" pitchFamily="34" charset="0"/>
              <a:buChar char="•"/>
            </a:pPr>
            <a:r>
              <a:rPr lang="zh-CN" altLang="en-US"/>
              <a:t>劣势在于：离散有损，</a:t>
            </a:r>
            <a:r>
              <a:rPr lang="en-US" altLang="zh-CN"/>
              <a:t>token</a:t>
            </a:r>
            <a:r>
              <a:rPr lang="zh-CN" altLang="en-US"/>
              <a:t>消耗过大（</a:t>
            </a:r>
            <a:r>
              <a:rPr lang="en-US" altLang="zh-CN"/>
              <a:t>256*256</a:t>
            </a:r>
            <a:r>
              <a:rPr lang="zh-CN" altLang="en-US"/>
              <a:t>图需要超过</a:t>
            </a:r>
            <a:r>
              <a:rPr lang="en-US" altLang="zh-CN"/>
              <a:t>1000+tokens</a:t>
            </a:r>
            <a:r>
              <a:rPr lang="zh-CN" altLang="en-US"/>
              <a:t>来</a:t>
            </a:r>
            <a:r>
              <a:rPr lang="zh-CN" altLang="en-US"/>
              <a:t>描述）；</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前置</a:t>
            </a:r>
            <a:r>
              <a:rPr lang="zh-CN" altLang="en-US" sz="3600" spc="-35" dirty="0">
                <a:latin typeface="Calibri" panose="020F0502020204030204" pitchFamily="34" charset="0"/>
                <a:ea typeface="Calibri" panose="020F0502020204030204" pitchFamily="34" charset="0"/>
                <a:cs typeface="Calibri" panose="020F0502020204030204" pitchFamily="34" charset="0"/>
              </a:rPr>
              <a:t>知识</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62000" y="1371600"/>
            <a:ext cx="10764520" cy="645160"/>
          </a:xfrm>
          <a:prstGeom prst="rect">
            <a:avLst/>
          </a:prstGeom>
          <a:noFill/>
        </p:spPr>
        <p:txBody>
          <a:bodyPr wrap="square" rtlCol="0">
            <a:spAutoFit/>
          </a:bodyPr>
          <a:p>
            <a:r>
              <a:rPr lang="zh-CN" altLang="en-US"/>
              <a:t>简单来说，</a:t>
            </a:r>
            <a:r>
              <a:rPr lang="zh-CN" altLang="en-US">
                <a:sym typeface="+mn-ea"/>
              </a:rPr>
              <a:t>语言模型</a:t>
            </a:r>
            <a:r>
              <a:rPr lang="zh-CN" altLang="en-US"/>
              <a:t>就是根据已有句子的一部分，来预测下一个单词会是什么。如此循环，最终完成一篇文章内容的生成。</a:t>
            </a:r>
            <a:endParaRPr lang="zh-CN" altLang="en-US"/>
          </a:p>
        </p:txBody>
      </p:sp>
      <p:pic>
        <p:nvPicPr>
          <p:cNvPr id="100" name="图片 99"/>
          <p:cNvPicPr/>
          <p:nvPr>
            <p:custDataLst>
              <p:tags r:id="rId1"/>
            </p:custDataLst>
          </p:nvPr>
        </p:nvPicPr>
        <p:blipFill>
          <a:blip r:embed="rId2"/>
          <a:stretch>
            <a:fillRect/>
          </a:stretch>
        </p:blipFill>
        <p:spPr>
          <a:xfrm>
            <a:off x="816610" y="2209800"/>
            <a:ext cx="6904990" cy="4138930"/>
          </a:xfrm>
          <a:prstGeom prst="rect">
            <a:avLst/>
          </a:prstGeom>
          <a:noFill/>
          <a:ln w="9525">
            <a:noFill/>
          </a:ln>
        </p:spPr>
      </p:pic>
      <p:pic>
        <p:nvPicPr>
          <p:cNvPr id="101" name="图片 100"/>
          <p:cNvPicPr/>
          <p:nvPr/>
        </p:nvPicPr>
        <p:blipFill>
          <a:blip r:embed="rId3"/>
          <a:srcRect l="23773" r="25000"/>
          <a:stretch>
            <a:fillRect/>
          </a:stretch>
        </p:blipFill>
        <p:spPr>
          <a:xfrm>
            <a:off x="8077200" y="1752600"/>
            <a:ext cx="3353435" cy="4409440"/>
          </a:xfrm>
          <a:prstGeom prst="rect">
            <a:avLst/>
          </a:prstGeom>
          <a:noFill/>
          <a:ln w="9525">
            <a:noFill/>
          </a:ln>
        </p:spPr>
      </p:pic>
      <p:sp>
        <p:nvSpPr>
          <p:cNvPr id="5" name="文本框 4"/>
          <p:cNvSpPr txBox="1"/>
          <p:nvPr/>
        </p:nvSpPr>
        <p:spPr>
          <a:xfrm>
            <a:off x="3962400" y="6172200"/>
            <a:ext cx="5248910" cy="645160"/>
          </a:xfrm>
          <a:prstGeom prst="rect">
            <a:avLst/>
          </a:prstGeom>
          <a:noFill/>
        </p:spPr>
        <p:txBody>
          <a:bodyPr wrap="square" rtlCol="0">
            <a:spAutoFit/>
          </a:bodyPr>
          <a:p>
            <a:pPr algn="ctr"/>
            <a:r>
              <a:rPr lang="zh-CN" altLang="en-US"/>
              <a:t>经典</a:t>
            </a:r>
            <a:r>
              <a:rPr lang="en-US" altLang="zh-CN"/>
              <a:t>Transformer</a:t>
            </a:r>
            <a:r>
              <a:rPr lang="zh-CN" altLang="en-US"/>
              <a:t>结构：</a:t>
            </a:r>
            <a:r>
              <a:rPr lang="en-US" altLang="zh-CN"/>
              <a:t>Encoder-Decoder</a:t>
            </a:r>
            <a:r>
              <a:rPr lang="zh-CN" altLang="en-US"/>
              <a:t>结构。这样的结构</a:t>
            </a:r>
            <a:r>
              <a:rPr lang="zh-CN" altLang="en-US"/>
              <a:t>使得它在机器翻译上表现十分</a:t>
            </a:r>
            <a:r>
              <a:rPr lang="zh-CN" altLang="en-US"/>
              <a:t>亮眼。</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6266815"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多模态模型</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43000" y="5095875"/>
            <a:ext cx="4067810" cy="368300"/>
          </a:xfrm>
          <a:prstGeom prst="rect">
            <a:avLst/>
          </a:prstGeom>
          <a:noFill/>
        </p:spPr>
        <p:txBody>
          <a:bodyPr wrap="square" rtlCol="0">
            <a:spAutoFit/>
          </a:bodyPr>
          <a:p>
            <a:pPr algn="ctr"/>
            <a:r>
              <a:rPr lang="zh-CN" altLang="en-US"/>
              <a:t>以</a:t>
            </a:r>
            <a:r>
              <a:rPr lang="en-US"/>
              <a:t>BLIP2</a:t>
            </a:r>
            <a:r>
              <a:rPr lang="zh-CN" altLang="en-US"/>
              <a:t>等为代表的多模态大模型</a:t>
            </a:r>
            <a:r>
              <a:rPr lang="zh-CN" altLang="en-US"/>
              <a:t>设计</a:t>
            </a:r>
            <a:endParaRPr lang="zh-CN" altLang="en-US"/>
          </a:p>
        </p:txBody>
      </p:sp>
      <p:sp>
        <p:nvSpPr>
          <p:cNvPr id="7" name="文本框 6"/>
          <p:cNvSpPr txBox="1"/>
          <p:nvPr/>
        </p:nvSpPr>
        <p:spPr>
          <a:xfrm>
            <a:off x="1371600" y="5562600"/>
            <a:ext cx="8491220" cy="922020"/>
          </a:xfrm>
          <a:prstGeom prst="rect">
            <a:avLst/>
          </a:prstGeom>
          <a:noFill/>
        </p:spPr>
        <p:txBody>
          <a:bodyPr wrap="square" rtlCol="0">
            <a:spAutoFit/>
          </a:bodyPr>
          <a:p>
            <a:pPr marL="285750" indent="-285750">
              <a:buFont typeface="Arial" panose="020B0604020202020204" pitchFamily="34" charset="0"/>
              <a:buChar char="•"/>
            </a:pPr>
            <a:r>
              <a:rPr lang="zh-CN" altLang="en-US"/>
              <a:t>将图像特征对齐到语言模型（</a:t>
            </a:r>
            <a:r>
              <a:rPr lang="zh-CN" altLang="en-US"/>
              <a:t>可以图像、语言分离作</a:t>
            </a:r>
            <a:r>
              <a:rPr lang="zh-CN" altLang="en-US"/>
              <a:t>多模态）；</a:t>
            </a:r>
            <a:endParaRPr lang="zh-CN" altLang="en-US"/>
          </a:p>
          <a:p>
            <a:pPr marL="285750" indent="-285750">
              <a:buFont typeface="Arial" panose="020B0604020202020204" pitchFamily="34" charset="0"/>
              <a:buChar char="•"/>
            </a:pPr>
            <a:r>
              <a:rPr lang="zh-CN" altLang="en-US"/>
              <a:t>优势在于：充分利用语言模型能力，保持多轮</a:t>
            </a:r>
            <a:r>
              <a:rPr lang="zh-CN" altLang="en-US"/>
              <a:t>对话；</a:t>
            </a:r>
            <a:endParaRPr lang="zh-CN" altLang="en-US"/>
          </a:p>
          <a:p>
            <a:pPr marL="285750" indent="-285750">
              <a:buFont typeface="Arial" panose="020B0604020202020204" pitchFamily="34" charset="0"/>
              <a:buChar char="•"/>
            </a:pPr>
            <a:r>
              <a:rPr lang="zh-CN" altLang="en-US"/>
              <a:t>劣势在于：提取图像语义信息的时候会丢失部分</a:t>
            </a:r>
            <a:r>
              <a:rPr lang="zh-CN" altLang="en-US"/>
              <a:t>特征信息；</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6781800" y="1828800"/>
            <a:ext cx="2575560" cy="2796540"/>
          </a:xfrm>
          <a:prstGeom prst="rect">
            <a:avLst/>
          </a:prstGeom>
        </p:spPr>
      </p:pic>
      <p:pic>
        <p:nvPicPr>
          <p:cNvPr id="8" name="图片 7"/>
          <p:cNvPicPr>
            <a:picLocks noChangeAspect="1"/>
          </p:cNvPicPr>
          <p:nvPr>
            <p:custDataLst>
              <p:tags r:id="rId3"/>
            </p:custDataLst>
          </p:nvPr>
        </p:nvPicPr>
        <p:blipFill>
          <a:blip r:embed="rId2"/>
          <a:stretch>
            <a:fillRect/>
          </a:stretch>
        </p:blipFill>
        <p:spPr>
          <a:xfrm>
            <a:off x="9372600" y="1524000"/>
            <a:ext cx="2575560" cy="2796540"/>
          </a:xfrm>
          <a:prstGeom prst="rect">
            <a:avLst/>
          </a:prstGeom>
        </p:spPr>
      </p:pic>
      <p:sp>
        <p:nvSpPr>
          <p:cNvPr id="9" name="矩形 8"/>
          <p:cNvSpPr/>
          <p:nvPr/>
        </p:nvSpPr>
        <p:spPr>
          <a:xfrm>
            <a:off x="9790430" y="1975485"/>
            <a:ext cx="801370" cy="1453515"/>
          </a:xfrm>
          <a:prstGeom prst="rect">
            <a:avLst/>
          </a:prstGeom>
          <a:noFill/>
          <a:ln w="2540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0" name="矩形 9"/>
          <p:cNvSpPr/>
          <p:nvPr>
            <p:custDataLst>
              <p:tags r:id="rId4"/>
            </p:custDataLst>
          </p:nvPr>
        </p:nvSpPr>
        <p:spPr>
          <a:xfrm>
            <a:off x="10820400" y="1948815"/>
            <a:ext cx="1021715" cy="1837690"/>
          </a:xfrm>
          <a:prstGeom prst="rect">
            <a:avLst/>
          </a:prstGeom>
          <a:noFill/>
          <a:ln w="2540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1" name="文本框 10"/>
          <p:cNvSpPr txBox="1"/>
          <p:nvPr>
            <p:custDataLst>
              <p:tags r:id="rId5"/>
            </p:custDataLst>
          </p:nvPr>
        </p:nvSpPr>
        <p:spPr>
          <a:xfrm>
            <a:off x="7086600" y="5016500"/>
            <a:ext cx="4067810" cy="368300"/>
          </a:xfrm>
          <a:prstGeom prst="rect">
            <a:avLst/>
          </a:prstGeom>
          <a:noFill/>
        </p:spPr>
        <p:txBody>
          <a:bodyPr wrap="square" rtlCol="0">
            <a:spAutoFit/>
          </a:bodyPr>
          <a:p>
            <a:pPr algn="ctr"/>
            <a:r>
              <a:rPr lang="en-US" altLang="zh-CN"/>
              <a:t>XrayGLM</a:t>
            </a:r>
            <a:r>
              <a:rPr lang="zh-CN" altLang="en-US"/>
              <a:t>信息</a:t>
            </a:r>
            <a:r>
              <a:rPr lang="zh-CN" altLang="en-US"/>
              <a:t>丢失</a:t>
            </a:r>
            <a:endParaRPr lang="zh-CN" altLang="en-US"/>
          </a:p>
        </p:txBody>
      </p:sp>
      <p:pic>
        <p:nvPicPr>
          <p:cNvPr id="12" name="图片 11"/>
          <p:cNvPicPr>
            <a:picLocks noChangeAspect="1"/>
          </p:cNvPicPr>
          <p:nvPr>
            <p:custDataLst>
              <p:tags r:id="rId6"/>
            </p:custDataLst>
          </p:nvPr>
        </p:nvPicPr>
        <p:blipFill>
          <a:blip r:embed="rId7"/>
          <a:stretch>
            <a:fillRect/>
          </a:stretch>
        </p:blipFill>
        <p:spPr>
          <a:xfrm>
            <a:off x="387985" y="1371600"/>
            <a:ext cx="6184900" cy="3625850"/>
          </a:xfrm>
          <a:prstGeom prst="rect">
            <a:avLst/>
          </a:prstGeom>
        </p:spPr>
      </p:pic>
      <p:cxnSp>
        <p:nvCxnSpPr>
          <p:cNvPr id="13" name="直接箭头连接符 12"/>
          <p:cNvCxnSpPr/>
          <p:nvPr/>
        </p:nvCxnSpPr>
        <p:spPr>
          <a:xfrm flipH="1" flipV="1">
            <a:off x="1447800" y="4191000"/>
            <a:ext cx="685800" cy="76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08585" y="3856990"/>
            <a:ext cx="1339215" cy="7912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rPr>
              <a:t>Q-Former 能够从 image encoder 中提取出固定数量的输出特征</a:t>
            </a:r>
            <a:endParaRPr lang="zh-CN" altLang="en-US" sz="1000" b="1">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731012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我们可以</a:t>
            </a:r>
            <a:r>
              <a:rPr lang="zh-CN" altLang="en-US" sz="3600" spc="-35" dirty="0">
                <a:latin typeface="Calibri" panose="020F0502020204030204" pitchFamily="34" charset="0"/>
                <a:ea typeface="Calibri" panose="020F0502020204030204" pitchFamily="34" charset="0"/>
                <a:cs typeface="Calibri" panose="020F0502020204030204" pitchFamily="34" charset="0"/>
              </a:rPr>
              <a:t>做的多模态模型</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custDataLst>
              <p:tags r:id="rId1"/>
            </p:custDataLst>
          </p:nvPr>
        </p:nvPicPr>
        <p:blipFill>
          <a:blip r:embed="rId2"/>
          <a:stretch>
            <a:fillRect/>
          </a:stretch>
        </p:blipFill>
        <p:spPr>
          <a:xfrm>
            <a:off x="533400" y="1600200"/>
            <a:ext cx="6961505" cy="4263390"/>
          </a:xfrm>
          <a:prstGeom prst="rect">
            <a:avLst/>
          </a:prstGeom>
        </p:spPr>
      </p:pic>
      <p:cxnSp>
        <p:nvCxnSpPr>
          <p:cNvPr id="15" name="直接箭头连接符 14"/>
          <p:cNvCxnSpPr/>
          <p:nvPr/>
        </p:nvCxnSpPr>
        <p:spPr>
          <a:xfrm>
            <a:off x="5638800" y="5238750"/>
            <a:ext cx="685800" cy="190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459" name="Google Shape;6459;p65"/>
          <p:cNvSpPr/>
          <p:nvPr>
            <p:custDataLst>
              <p:tags r:id="rId3"/>
            </p:custDataLst>
          </p:nvPr>
        </p:nvSpPr>
        <p:spPr>
          <a:xfrm>
            <a:off x="6477000" y="5390515"/>
            <a:ext cx="1686560" cy="589915"/>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600"/>
              <a:t>Object Detection</a:t>
            </a:r>
            <a:endParaRPr lang="en-GB" sz="1600"/>
          </a:p>
        </p:txBody>
      </p:sp>
      <p:sp>
        <p:nvSpPr>
          <p:cNvPr id="6460" name="Google Shape;6460;p65"/>
          <p:cNvSpPr/>
          <p:nvPr>
            <p:custDataLst>
              <p:tags r:id="rId4"/>
            </p:custDataLst>
          </p:nvPr>
        </p:nvSpPr>
        <p:spPr>
          <a:xfrm>
            <a:off x="6477000" y="4759325"/>
            <a:ext cx="1651635" cy="53530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600"/>
              <a:t>I</a:t>
            </a:r>
            <a:r>
              <a:rPr lang="en-GB" sz="1600"/>
              <a:t>mage </a:t>
            </a:r>
            <a:r>
              <a:rPr lang="en-US" altLang="en-GB" sz="1600"/>
              <a:t>S</a:t>
            </a:r>
            <a:r>
              <a:rPr lang="en-GB" sz="1600"/>
              <a:t>egmentation</a:t>
            </a:r>
            <a:endParaRPr lang="en-GB" sz="1600"/>
          </a:p>
        </p:txBody>
      </p:sp>
      <p:sp>
        <p:nvSpPr>
          <p:cNvPr id="6461" name="Google Shape;6461;p65"/>
          <p:cNvSpPr/>
          <p:nvPr>
            <p:custDataLst>
              <p:tags r:id="rId5"/>
            </p:custDataLst>
          </p:nvPr>
        </p:nvSpPr>
        <p:spPr>
          <a:xfrm>
            <a:off x="6475095" y="4152900"/>
            <a:ext cx="1651635" cy="51054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600"/>
              <a:t>I</a:t>
            </a:r>
            <a:r>
              <a:rPr lang="en-GB" sz="1600"/>
              <a:t>mage </a:t>
            </a:r>
            <a:r>
              <a:rPr lang="en-US" altLang="en-GB" sz="1600"/>
              <a:t>C</a:t>
            </a:r>
            <a:r>
              <a:rPr lang="en-GB" sz="1600"/>
              <a:t>lassification</a:t>
            </a:r>
            <a:endParaRPr lang="en-GB" sz="1600"/>
          </a:p>
        </p:txBody>
      </p:sp>
      <p:sp>
        <p:nvSpPr>
          <p:cNvPr id="16" name="文本框 15"/>
          <p:cNvSpPr txBox="1"/>
          <p:nvPr/>
        </p:nvSpPr>
        <p:spPr>
          <a:xfrm>
            <a:off x="6496685" y="5863590"/>
            <a:ext cx="1631950" cy="368300"/>
          </a:xfrm>
          <a:prstGeom prst="rect">
            <a:avLst/>
          </a:prstGeom>
          <a:noFill/>
        </p:spPr>
        <p:txBody>
          <a:bodyPr wrap="square" rtlCol="0">
            <a:spAutoFit/>
          </a:bodyPr>
          <a:p>
            <a:pPr algn="ctr"/>
            <a:r>
              <a:rPr lang="en-US" altLang="zh-CN"/>
              <a:t>...</a:t>
            </a:r>
            <a:endParaRPr lang="en-US" altLang="zh-CN"/>
          </a:p>
        </p:txBody>
      </p:sp>
      <p:cxnSp>
        <p:nvCxnSpPr>
          <p:cNvPr id="17" name="直接箭头连接符 16"/>
          <p:cNvCxnSpPr/>
          <p:nvPr>
            <p:custDataLst>
              <p:tags r:id="rId6"/>
            </p:custDataLst>
          </p:nvPr>
        </p:nvCxnSpPr>
        <p:spPr>
          <a:xfrm flipV="1">
            <a:off x="7086600" y="3842385"/>
            <a:ext cx="0" cy="304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5715000" y="3886200"/>
            <a:ext cx="2590800" cy="2438400"/>
          </a:xfrm>
          <a:prstGeom prst="roundRect">
            <a:avLst/>
          </a:prstGeom>
          <a:noFill/>
          <a:ln w="28575"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8458200" y="2819400"/>
            <a:ext cx="3375660" cy="1476375"/>
          </a:xfrm>
          <a:prstGeom prst="rect">
            <a:avLst/>
          </a:prstGeom>
          <a:noFill/>
        </p:spPr>
        <p:txBody>
          <a:bodyPr wrap="square" rtlCol="0">
            <a:spAutoFit/>
          </a:bodyPr>
          <a:p>
            <a:r>
              <a:rPr lang="zh-CN" altLang="en-US"/>
              <a:t>多模态模型中的视觉模型在特征信息的获取中容易产生丢失，融合传统的方法，将丢失的信息进行补充或许是一个好的探索</a:t>
            </a:r>
            <a:r>
              <a:rPr lang="zh-CN" altLang="en-US"/>
              <a:t>方案。</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786755"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大语言模型的学习与</a:t>
            </a:r>
            <a:r>
              <a:rPr lang="zh-CN" altLang="en-US" sz="3600" spc="-35" dirty="0">
                <a:latin typeface="Calibri" panose="020F0502020204030204" pitchFamily="34" charset="0"/>
                <a:ea typeface="Calibri" panose="020F0502020204030204" pitchFamily="34" charset="0"/>
                <a:cs typeface="Calibri" panose="020F0502020204030204" pitchFamily="34" charset="0"/>
              </a:rPr>
              <a:t>实践</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33400" y="1337310"/>
            <a:ext cx="11462385" cy="3969385"/>
          </a:xfrm>
          <a:prstGeom prst="rect">
            <a:avLst/>
          </a:prstGeom>
          <a:noFill/>
        </p:spPr>
        <p:txBody>
          <a:bodyPr wrap="square" rtlCol="0">
            <a:spAutoFit/>
          </a:bodyPr>
          <a:p>
            <a:r>
              <a:rPr lang="zh-CN" altLang="en-US" b="1"/>
              <a:t>知识学习与前沿跟踪</a:t>
            </a:r>
            <a:r>
              <a:rPr lang="zh-CN" altLang="en-US"/>
              <a:t>：</a:t>
            </a:r>
            <a:endParaRPr lang="zh-CN" altLang="en-US"/>
          </a:p>
          <a:p>
            <a:pPr marL="342900" indent="-342900">
              <a:buAutoNum type="arabicPeriod"/>
            </a:pPr>
            <a:r>
              <a:rPr lang="zh-CN" altLang="en-US"/>
              <a:t>复旦</a:t>
            </a:r>
            <a:r>
              <a:rPr lang="zh-CN" altLang="en-US"/>
              <a:t>大学《大语言模型理论与实践》：https://intro-llm.github.io/</a:t>
            </a:r>
            <a:endParaRPr lang="zh-CN" altLang="en-US"/>
          </a:p>
          <a:p>
            <a:pPr marL="342900" indent="-342900">
              <a:buAutoNum type="arabicPeriod"/>
            </a:pPr>
            <a:r>
              <a:rPr lang="zh-CN" altLang="en-US"/>
              <a:t>Chinese-LLaMA-AIpaca实战</a:t>
            </a:r>
            <a:r>
              <a:rPr lang="zh-CN" altLang="en-US"/>
              <a:t>精讲：https://space.bilibili.com/474347248/channel/collectiondetail?sid=1364249</a:t>
            </a:r>
            <a:endParaRPr lang="zh-CN" altLang="en-US"/>
          </a:p>
          <a:p>
            <a:pPr marL="342900" indent="-342900">
              <a:buAutoNum type="arabicPeriod"/>
            </a:pPr>
            <a:r>
              <a:rPr lang="en-US" altLang="zh-CN"/>
              <a:t>AWS</a:t>
            </a:r>
            <a:r>
              <a:rPr lang="zh-CN" altLang="en-US"/>
              <a:t>李沐《动手学深度学习》</a:t>
            </a:r>
            <a:r>
              <a:rPr lang="en-US" altLang="zh-CN"/>
              <a:t>NLP</a:t>
            </a:r>
            <a:r>
              <a:rPr lang="zh-CN" altLang="en-US"/>
              <a:t>部分：https://space.bilibili.com/1567748478/channel/seriesdetail?sid=358497</a:t>
            </a:r>
            <a:endParaRPr lang="zh-CN" altLang="en-US"/>
          </a:p>
          <a:p>
            <a:pPr marL="342900" indent="-342900">
              <a:buAutoNum type="arabicPeriod"/>
            </a:pPr>
            <a:r>
              <a:rPr lang="zh-CN" altLang="en-US"/>
              <a:t>前沿</a:t>
            </a:r>
            <a:r>
              <a:rPr lang="zh-CN" altLang="en-US"/>
              <a:t>跟踪：https://github.com/WangRongsheng/Use-LLMs-in-Colab</a:t>
            </a:r>
            <a:endParaRPr lang="zh-CN" altLang="en-US"/>
          </a:p>
          <a:p>
            <a:pPr marL="342900" indent="-342900">
              <a:buAutoNum type="arabicPeriod"/>
            </a:pPr>
            <a:r>
              <a:rPr lang="zh-CN" altLang="en-US"/>
              <a:t>多模态工作前沿</a:t>
            </a:r>
            <a:r>
              <a:rPr lang="zh-CN" altLang="en-US"/>
              <a:t>跟踪：https://github.com/BradyFU/Awesome-Multimodal-Large-Language-Models</a:t>
            </a:r>
            <a:endParaRPr lang="zh-CN" altLang="en-US"/>
          </a:p>
          <a:p>
            <a:pPr marL="342900" indent="-342900">
              <a:buAutoNum type="arabicPeriod"/>
            </a:pPr>
            <a:endParaRPr lang="zh-CN" altLang="en-US"/>
          </a:p>
          <a:p>
            <a:pPr marL="342900" indent="-342900">
              <a:buAutoNum type="arabicPeriod"/>
            </a:pPr>
            <a:endParaRPr lang="zh-CN" altLang="en-US"/>
          </a:p>
          <a:p>
            <a:pPr indent="0">
              <a:buNone/>
            </a:pPr>
            <a:r>
              <a:rPr lang="zh-CN" altLang="en-US" b="1"/>
              <a:t>代码实战</a:t>
            </a:r>
            <a:r>
              <a:rPr lang="zh-CN" altLang="en-US"/>
              <a:t>：</a:t>
            </a:r>
            <a:endParaRPr lang="zh-CN" altLang="en-US"/>
          </a:p>
          <a:p>
            <a:pPr marL="342900" indent="-342900">
              <a:buAutoNum type="arabicPeriod"/>
            </a:pPr>
            <a:r>
              <a:rPr lang="en-US" altLang="zh-CN"/>
              <a:t>ChatGLM</a:t>
            </a:r>
            <a:r>
              <a:rPr lang="zh-CN" altLang="en-US"/>
              <a:t>的</a:t>
            </a:r>
            <a:r>
              <a:rPr lang="en-US" altLang="zh-CN"/>
              <a:t>P-Tuning V2</a:t>
            </a:r>
            <a:r>
              <a:rPr lang="zh-CN" altLang="en-US"/>
              <a:t>微调：https://github.com/THUDM/ChatGLM-6B</a:t>
            </a:r>
            <a:endParaRPr lang="zh-CN" altLang="en-US"/>
          </a:p>
          <a:p>
            <a:pPr marL="342900" indent="-342900">
              <a:buAutoNum type="arabicPeriod"/>
            </a:pPr>
            <a:r>
              <a:rPr lang="en-US" altLang="zh-CN"/>
              <a:t>ChatGLM2</a:t>
            </a:r>
            <a:r>
              <a:rPr lang="zh-CN" altLang="en-US"/>
              <a:t>的</a:t>
            </a:r>
            <a:r>
              <a:rPr lang="en-US" altLang="zh-CN">
                <a:sym typeface="+mn-ea"/>
              </a:rPr>
              <a:t>P-Tuning V2</a:t>
            </a:r>
            <a:r>
              <a:rPr lang="zh-CN" altLang="en-US">
                <a:sym typeface="+mn-ea"/>
              </a:rPr>
              <a:t>微调</a:t>
            </a:r>
            <a:r>
              <a:rPr lang="zh-CN" altLang="en-US"/>
              <a:t>：https://github.com/THUDM/ChatGLM2-6B</a:t>
            </a:r>
            <a:endParaRPr lang="zh-CN" altLang="en-US"/>
          </a:p>
          <a:p>
            <a:pPr marL="342900" indent="-342900">
              <a:buAutoNum type="arabicPeriod"/>
            </a:pPr>
            <a:r>
              <a:rPr lang="en-US" altLang="zh-CN"/>
              <a:t>ChatGLM</a:t>
            </a:r>
            <a:r>
              <a:rPr lang="zh-CN" altLang="en-US"/>
              <a:t>、</a:t>
            </a:r>
            <a:r>
              <a:rPr lang="en-US" altLang="zh-CN"/>
              <a:t>Baichuan</a:t>
            </a:r>
            <a:r>
              <a:rPr lang="zh-CN" altLang="en-US"/>
              <a:t>的</a:t>
            </a:r>
            <a:r>
              <a:rPr lang="en-US" altLang="zh-CN"/>
              <a:t>LoRA</a:t>
            </a:r>
            <a:r>
              <a:rPr lang="zh-CN" altLang="en-US"/>
              <a:t>微调：https://github.com/beyondguo/LLM-Tuning</a:t>
            </a:r>
            <a:endParaRPr lang="zh-CN" altLang="en-US"/>
          </a:p>
          <a:p>
            <a:pPr marL="342900" indent="-342900">
              <a:buAutoNum type="arabicPeriod"/>
            </a:pPr>
            <a:r>
              <a:rPr lang="en-US" altLang="zh-CN"/>
              <a:t>LLaMA</a:t>
            </a:r>
            <a:r>
              <a:rPr lang="zh-CN" altLang="en-US"/>
              <a:t>的</a:t>
            </a:r>
            <a:r>
              <a:rPr lang="en-US" altLang="zh-CN"/>
              <a:t>LoRA</a:t>
            </a:r>
            <a:r>
              <a:rPr lang="zh-CN" altLang="en-US"/>
              <a:t>微调：https://github.com/tloen/alpaca-lora</a:t>
            </a:r>
            <a:endParaRPr lang="zh-CN" altLang="en-US"/>
          </a:p>
          <a:p>
            <a:pPr marL="342900" indent="-342900">
              <a:buAutoNum type="arabicPeriod"/>
            </a:pPr>
            <a:r>
              <a:rPr lang="zh-CN" altLang="en-US"/>
              <a:t>中文版</a:t>
            </a:r>
            <a:r>
              <a:rPr lang="en-US" altLang="zh-CN"/>
              <a:t>LLaMA</a:t>
            </a:r>
            <a:r>
              <a:rPr lang="zh-CN" altLang="en-US"/>
              <a:t>的微调与</a:t>
            </a:r>
            <a:r>
              <a:rPr lang="zh-CN" altLang="en-US"/>
              <a:t>部署：https://github.com/ymcui/Chinese-LLaMA-Alpaca</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20446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trike="sngStrike" spc="-35" dirty="0">
                <a:latin typeface="Calibri" panose="020F0502020204030204" pitchFamily="34" charset="0"/>
                <a:ea typeface="Calibri" panose="020F0502020204030204" pitchFamily="34" charset="0"/>
                <a:cs typeface="Calibri" panose="020F0502020204030204" pitchFamily="34" charset="0"/>
                <a:sym typeface="+mn-ea"/>
              </a:rPr>
              <a:t>一些</a:t>
            </a:r>
            <a:r>
              <a:rPr lang="zh-CN" altLang="en-US" sz="3600" strike="sngStrike" spc="-35" dirty="0">
                <a:latin typeface="Calibri" panose="020F0502020204030204" pitchFamily="34" charset="0"/>
                <a:ea typeface="Calibri" panose="020F0502020204030204" pitchFamily="34" charset="0"/>
                <a:cs typeface="Calibri" panose="020F0502020204030204" pitchFamily="34" charset="0"/>
                <a:sym typeface="+mn-ea"/>
              </a:rPr>
              <a:t>思考</a:t>
            </a:r>
            <a:endParaRPr lang="zh-CN" altLang="en-US" sz="3600" strike="sngStrike" spc="-35" dirty="0">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8200" y="1355090"/>
            <a:ext cx="4431665" cy="2030095"/>
          </a:xfrm>
          <a:prstGeom prst="rect">
            <a:avLst/>
          </a:prstGeom>
          <a:noFill/>
        </p:spPr>
        <p:txBody>
          <a:bodyPr wrap="square" rtlCol="0">
            <a:spAutoFit/>
          </a:bodyPr>
          <a:p>
            <a:r>
              <a:rPr lang="zh-CN" altLang="en-US"/>
              <a:t>仅仅依靠微调大语言模型</a:t>
            </a:r>
            <a:r>
              <a:rPr lang="zh-CN" altLang="en-US"/>
              <a:t>去基于大语言模型做些垂直落地工作仍然</a:t>
            </a:r>
            <a:r>
              <a:rPr lang="zh-CN" altLang="en-US"/>
              <a:t>很难：</a:t>
            </a:r>
            <a:endParaRPr lang="zh-CN" altLang="en-US"/>
          </a:p>
          <a:p>
            <a:pPr marL="285750" indent="-285750">
              <a:buFont typeface="Arial" panose="020B0604020202020204" pitchFamily="34" charset="0"/>
              <a:buChar char="•"/>
            </a:pPr>
            <a:r>
              <a:rPr lang="zh-CN" altLang="en-US"/>
              <a:t>训练成本高，知识难以</a:t>
            </a:r>
            <a:r>
              <a:rPr lang="zh-CN" altLang="en-US"/>
              <a:t>更新；</a:t>
            </a:r>
            <a:endParaRPr lang="zh-CN" altLang="en-US"/>
          </a:p>
          <a:p>
            <a:pPr marL="285750" indent="-285750">
              <a:buFont typeface="Arial" panose="020B0604020202020204" pitchFamily="34" charset="0"/>
              <a:buChar char="•"/>
            </a:pPr>
            <a:r>
              <a:rPr lang="zh-CN" altLang="en-US"/>
              <a:t>训练知识存在局限不好</a:t>
            </a:r>
            <a:r>
              <a:rPr lang="zh-CN" altLang="en-US"/>
              <a:t>弥补；</a:t>
            </a:r>
            <a:endParaRPr lang="zh-CN" altLang="en-US"/>
          </a:p>
          <a:p>
            <a:pPr marL="285750" indent="-285750">
              <a:buFont typeface="Arial" panose="020B0604020202020204" pitchFamily="34" charset="0"/>
              <a:buChar char="•"/>
            </a:pPr>
            <a:r>
              <a:rPr lang="zh-CN" altLang="en-US"/>
              <a:t>许多时候不能过于相信用户，使得将模型置于不安全境地，比如</a:t>
            </a:r>
            <a:r>
              <a:rPr lang="zh-CN" altLang="en-US"/>
              <a:t>用户对医疗大语言模型询问</a:t>
            </a:r>
            <a:r>
              <a:rPr lang="zh-CN" altLang="en-US"/>
              <a:t>天气；</a:t>
            </a:r>
            <a:endParaRPr lang="zh-CN" altLang="en-US"/>
          </a:p>
        </p:txBody>
      </p:sp>
      <p:pic>
        <p:nvPicPr>
          <p:cNvPr id="5" name="图片 4" descr="overview"/>
          <p:cNvPicPr>
            <a:picLocks noChangeAspect="1"/>
          </p:cNvPicPr>
          <p:nvPr/>
        </p:nvPicPr>
        <p:blipFill>
          <a:blip r:embed="rId1"/>
          <a:stretch>
            <a:fillRect/>
          </a:stretch>
        </p:blipFill>
        <p:spPr>
          <a:xfrm>
            <a:off x="5486400" y="838200"/>
            <a:ext cx="5925820" cy="2766695"/>
          </a:xfrm>
          <a:prstGeom prst="rect">
            <a:avLst/>
          </a:prstGeom>
        </p:spPr>
      </p:pic>
      <p:pic>
        <p:nvPicPr>
          <p:cNvPr id="7" name="图片 6" descr="wiki"/>
          <p:cNvPicPr>
            <a:picLocks noChangeAspect="1"/>
          </p:cNvPicPr>
          <p:nvPr/>
        </p:nvPicPr>
        <p:blipFill>
          <a:blip r:embed="rId2"/>
          <a:stretch>
            <a:fillRect/>
          </a:stretch>
        </p:blipFill>
        <p:spPr>
          <a:xfrm>
            <a:off x="6007735" y="3604895"/>
            <a:ext cx="4818380" cy="2861945"/>
          </a:xfrm>
          <a:prstGeom prst="rect">
            <a:avLst/>
          </a:prstGeom>
        </p:spPr>
      </p:pic>
      <p:cxnSp>
        <p:nvCxnSpPr>
          <p:cNvPr id="8" name="直接箭头连接符 7"/>
          <p:cNvCxnSpPr/>
          <p:nvPr/>
        </p:nvCxnSpPr>
        <p:spPr>
          <a:xfrm flipH="1">
            <a:off x="5550535" y="4572000"/>
            <a:ext cx="4572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77240" y="3609975"/>
            <a:ext cx="4709160" cy="2030095"/>
          </a:xfrm>
          <a:prstGeom prst="rect">
            <a:avLst/>
          </a:prstGeom>
          <a:noFill/>
        </p:spPr>
        <p:txBody>
          <a:bodyPr wrap="square" rtlCol="0">
            <a:spAutoFit/>
          </a:bodyPr>
          <a:p>
            <a:pPr marL="342900" indent="-342900">
              <a:buAutoNum type="arabicPeriod"/>
            </a:pPr>
            <a:r>
              <a:rPr lang="zh-CN" altLang="en-US"/>
              <a:t>将微调的语言模型继续插入</a:t>
            </a:r>
            <a:r>
              <a:rPr lang="zh-CN" altLang="en-US">
                <a:solidFill>
                  <a:srgbClr val="FF0000"/>
                </a:solidFill>
              </a:rPr>
              <a:t>搜索引擎</a:t>
            </a:r>
            <a:r>
              <a:rPr lang="zh-CN" altLang="en-US"/>
              <a:t>（信息实时更新）或者</a:t>
            </a:r>
            <a:r>
              <a:rPr lang="zh-CN" altLang="en-US">
                <a:solidFill>
                  <a:srgbClr val="FF0000"/>
                </a:solidFill>
              </a:rPr>
              <a:t>知识库</a:t>
            </a:r>
            <a:r>
              <a:rPr lang="zh-CN" altLang="en-US"/>
              <a:t>（随时扩展）辅助问答；（在多模态模型中，将视觉模型融合传统的图像分类模型如</a:t>
            </a:r>
            <a:r>
              <a:rPr lang="en-US" altLang="zh-CN"/>
              <a:t>ResNet</a:t>
            </a:r>
            <a:r>
              <a:rPr lang="zh-CN" altLang="en-US"/>
              <a:t>等做粗</a:t>
            </a:r>
            <a:r>
              <a:rPr lang="zh-CN" altLang="en-US"/>
              <a:t>分类）</a:t>
            </a:r>
            <a:endParaRPr lang="zh-CN" altLang="en-US"/>
          </a:p>
          <a:p>
            <a:pPr marL="342900" indent="-342900">
              <a:buAutoNum type="arabicPeriod"/>
            </a:pPr>
            <a:r>
              <a:rPr lang="zh-CN" altLang="en-US"/>
              <a:t>建立用户</a:t>
            </a:r>
            <a:r>
              <a:rPr lang="zh-CN" altLang="en-US">
                <a:solidFill>
                  <a:srgbClr val="FF0000"/>
                </a:solidFill>
              </a:rPr>
              <a:t>提问鉴别器</a:t>
            </a:r>
            <a:r>
              <a:rPr lang="zh-CN" altLang="en-US"/>
              <a:t>（问题与模型是否匹配）与</a:t>
            </a:r>
            <a:r>
              <a:rPr lang="zh-CN" altLang="en-US">
                <a:solidFill>
                  <a:srgbClr val="FF0000"/>
                </a:solidFill>
              </a:rPr>
              <a:t>敏感词汇屏蔽器</a:t>
            </a:r>
            <a:r>
              <a:rPr lang="zh-CN" altLang="en-US"/>
              <a:t>（屏蔽非法</a:t>
            </a:r>
            <a:r>
              <a:rPr lang="zh-CN" altLang="en-US"/>
              <a:t>词汇）；</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4114800" y="2714434"/>
            <a:ext cx="3314700" cy="751488"/>
          </a:xfrm>
          <a:prstGeom prst="rect">
            <a:avLst/>
          </a:prstGeom>
        </p:spPr>
        <p:txBody>
          <a:bodyPr vert="horz" wrap="square" lIns="0" tIns="12700" rIns="0" bIns="0" rtlCol="0">
            <a:spAutoFit/>
          </a:bodyPr>
          <a:lstStyle/>
          <a:p>
            <a:pPr marL="12700">
              <a:lnSpc>
                <a:spcPct val="100000"/>
              </a:lnSpc>
              <a:spcBef>
                <a:spcPts val="100"/>
              </a:spcBef>
            </a:pPr>
            <a:r>
              <a:rPr sz="4800" b="1" spc="-5" dirty="0">
                <a:solidFill>
                  <a:srgbClr val="007C5B"/>
                </a:solidFill>
                <a:latin typeface="Tahoma" panose="020B0604030504040204"/>
                <a:cs typeface="Tahoma" panose="020B0604030504040204"/>
              </a:rPr>
              <a:t>Thank</a:t>
            </a:r>
            <a:r>
              <a:rPr sz="4800" b="1" spc="-110" dirty="0">
                <a:solidFill>
                  <a:srgbClr val="007C5B"/>
                </a:solidFill>
                <a:latin typeface="Tahoma" panose="020B0604030504040204"/>
                <a:cs typeface="Tahoma" panose="020B0604030504040204"/>
              </a:rPr>
              <a:t> </a:t>
            </a:r>
            <a:r>
              <a:rPr sz="4800" b="1" dirty="0">
                <a:solidFill>
                  <a:srgbClr val="007C5B"/>
                </a:solidFill>
                <a:latin typeface="Tahoma" panose="020B0604030504040204"/>
                <a:cs typeface="Tahoma" panose="020B0604030504040204"/>
              </a:rPr>
              <a:t>you</a:t>
            </a:r>
            <a:endParaRPr sz="4800" dirty="0">
              <a:latin typeface="Tahoma" panose="020B0604030504040204"/>
              <a:cs typeface="Tahoma" panose="020B0604030504040204"/>
            </a:endParaRPr>
          </a:p>
        </p:txBody>
      </p:sp>
      <p:grpSp>
        <p:nvGrpSpPr>
          <p:cNvPr id="8" name="object 8"/>
          <p:cNvGrpSpPr/>
          <p:nvPr/>
        </p:nvGrpSpPr>
        <p:grpSpPr>
          <a:xfrm>
            <a:off x="9583256" y="317505"/>
            <a:ext cx="1056005" cy="399415"/>
            <a:chOff x="9583256" y="317505"/>
            <a:chExt cx="1056005" cy="399415"/>
          </a:xfrm>
        </p:grpSpPr>
        <p:sp>
          <p:nvSpPr>
            <p:cNvPr id="9" name="object 9"/>
            <p:cNvSpPr/>
            <p:nvPr/>
          </p:nvSpPr>
          <p:spPr>
            <a:xfrm>
              <a:off x="10180552" y="599263"/>
              <a:ext cx="25400" cy="13970"/>
            </a:xfrm>
            <a:custGeom>
              <a:avLst/>
              <a:gdLst/>
              <a:ahLst/>
              <a:cxnLst/>
              <a:rect l="l" t="t" r="r" b="b"/>
              <a:pathLst>
                <a:path w="25400" h="13970">
                  <a:moveTo>
                    <a:pt x="20161" y="0"/>
                  </a:moveTo>
                  <a:lnTo>
                    <a:pt x="5040" y="0"/>
                  </a:lnTo>
                  <a:lnTo>
                    <a:pt x="0" y="6233"/>
                  </a:lnTo>
                  <a:lnTo>
                    <a:pt x="0" y="13767"/>
                  </a:lnTo>
                  <a:lnTo>
                    <a:pt x="25202" y="7423"/>
                  </a:lnTo>
                  <a:lnTo>
                    <a:pt x="25202" y="4986"/>
                  </a:lnTo>
                  <a:lnTo>
                    <a:pt x="20161" y="0"/>
                  </a:lnTo>
                  <a:close/>
                </a:path>
              </a:pathLst>
            </a:custGeom>
            <a:solidFill>
              <a:srgbClr val="221F1F"/>
            </a:solidFill>
          </p:spPr>
          <p:txBody>
            <a:bodyPr wrap="square" lIns="0" tIns="0" rIns="0" bIns="0" rtlCol="0"/>
            <a:lstStyle/>
            <a:p/>
          </p:txBody>
        </p:sp>
        <p:pic>
          <p:nvPicPr>
            <p:cNvPr id="10" name="object 10"/>
            <p:cNvPicPr/>
            <p:nvPr/>
          </p:nvPicPr>
          <p:blipFill>
            <a:blip r:embed="rId1" cstate="print"/>
            <a:stretch>
              <a:fillRect/>
            </a:stretch>
          </p:blipFill>
          <p:spPr>
            <a:xfrm>
              <a:off x="9583256" y="317505"/>
              <a:ext cx="1055977" cy="398948"/>
            </a:xfrm>
            <a:prstGeom prst="rect">
              <a:avLst/>
            </a:prstGeom>
          </p:spPr>
        </p:pic>
      </p:grpSp>
      <p:pic>
        <p:nvPicPr>
          <p:cNvPr id="11" name="object 11"/>
          <p:cNvPicPr/>
          <p:nvPr/>
        </p:nvPicPr>
        <p:blipFill>
          <a:blip r:embed="rId2" cstate="print"/>
          <a:stretch>
            <a:fillRect/>
          </a:stretch>
        </p:blipFill>
        <p:spPr>
          <a:xfrm>
            <a:off x="10721141" y="319999"/>
            <a:ext cx="216740" cy="139133"/>
          </a:xfrm>
          <a:prstGeom prst="rect">
            <a:avLst/>
          </a:prstGeom>
        </p:spPr>
      </p:pic>
      <p:sp>
        <p:nvSpPr>
          <p:cNvPr id="12" name="object 12"/>
          <p:cNvSpPr/>
          <p:nvPr/>
        </p:nvSpPr>
        <p:spPr>
          <a:xfrm>
            <a:off x="11022737" y="318756"/>
            <a:ext cx="176530" cy="82550"/>
          </a:xfrm>
          <a:custGeom>
            <a:avLst/>
            <a:gdLst/>
            <a:ahLst/>
            <a:cxnLst/>
            <a:rect l="l" t="t" r="r" b="b"/>
            <a:pathLst>
              <a:path w="176529" h="82550">
                <a:moveTo>
                  <a:pt x="4927" y="81038"/>
                </a:moveTo>
                <a:lnTo>
                  <a:pt x="4610" y="79794"/>
                </a:lnTo>
                <a:lnTo>
                  <a:pt x="3352" y="76047"/>
                </a:lnTo>
                <a:lnTo>
                  <a:pt x="825" y="76047"/>
                </a:lnTo>
                <a:lnTo>
                  <a:pt x="0" y="82270"/>
                </a:lnTo>
                <a:lnTo>
                  <a:pt x="4927" y="81038"/>
                </a:lnTo>
                <a:close/>
              </a:path>
              <a:path w="176529" h="82550">
                <a:moveTo>
                  <a:pt x="118021" y="11226"/>
                </a:moveTo>
                <a:lnTo>
                  <a:pt x="97853" y="1244"/>
                </a:lnTo>
                <a:lnTo>
                  <a:pt x="95338" y="6235"/>
                </a:lnTo>
                <a:lnTo>
                  <a:pt x="92811" y="9969"/>
                </a:lnTo>
                <a:lnTo>
                  <a:pt x="89039" y="14960"/>
                </a:lnTo>
                <a:lnTo>
                  <a:pt x="83997" y="13716"/>
                </a:lnTo>
                <a:lnTo>
                  <a:pt x="71399" y="11226"/>
                </a:lnTo>
                <a:lnTo>
                  <a:pt x="68872" y="13716"/>
                </a:lnTo>
                <a:lnTo>
                  <a:pt x="72656" y="16205"/>
                </a:lnTo>
                <a:lnTo>
                  <a:pt x="77698" y="18707"/>
                </a:lnTo>
                <a:lnTo>
                  <a:pt x="82740" y="22440"/>
                </a:lnTo>
                <a:lnTo>
                  <a:pt x="78003" y="27101"/>
                </a:lnTo>
                <a:lnTo>
                  <a:pt x="73279" y="31635"/>
                </a:lnTo>
                <a:lnTo>
                  <a:pt x="68554" y="35941"/>
                </a:lnTo>
                <a:lnTo>
                  <a:pt x="63830" y="39890"/>
                </a:lnTo>
                <a:lnTo>
                  <a:pt x="65087" y="41148"/>
                </a:lnTo>
                <a:lnTo>
                  <a:pt x="61937" y="38646"/>
                </a:lnTo>
                <a:lnTo>
                  <a:pt x="58788" y="36156"/>
                </a:lnTo>
                <a:lnTo>
                  <a:pt x="49974" y="28676"/>
                </a:lnTo>
                <a:lnTo>
                  <a:pt x="42405" y="38646"/>
                </a:lnTo>
                <a:lnTo>
                  <a:pt x="32334" y="38646"/>
                </a:lnTo>
                <a:lnTo>
                  <a:pt x="31064" y="21196"/>
                </a:lnTo>
                <a:lnTo>
                  <a:pt x="39687" y="19875"/>
                </a:lnTo>
                <a:lnTo>
                  <a:pt x="48082" y="18084"/>
                </a:lnTo>
                <a:lnTo>
                  <a:pt x="55524" y="16281"/>
                </a:lnTo>
                <a:lnTo>
                  <a:pt x="61315" y="14960"/>
                </a:lnTo>
                <a:lnTo>
                  <a:pt x="65087" y="16205"/>
                </a:lnTo>
                <a:lnTo>
                  <a:pt x="67614" y="16205"/>
                </a:lnTo>
                <a:lnTo>
                  <a:pt x="68872" y="14960"/>
                </a:lnTo>
                <a:lnTo>
                  <a:pt x="67297" y="13716"/>
                </a:lnTo>
                <a:lnTo>
                  <a:pt x="49974" y="0"/>
                </a:lnTo>
                <a:lnTo>
                  <a:pt x="44932" y="3746"/>
                </a:lnTo>
                <a:lnTo>
                  <a:pt x="29806" y="13716"/>
                </a:lnTo>
                <a:lnTo>
                  <a:pt x="9652" y="9969"/>
                </a:lnTo>
                <a:lnTo>
                  <a:pt x="11874" y="79286"/>
                </a:lnTo>
                <a:lnTo>
                  <a:pt x="33591" y="73825"/>
                </a:lnTo>
                <a:lnTo>
                  <a:pt x="33591" y="69811"/>
                </a:lnTo>
                <a:lnTo>
                  <a:pt x="49479" y="69811"/>
                </a:lnTo>
                <a:lnTo>
                  <a:pt x="65951" y="65671"/>
                </a:lnTo>
                <a:lnTo>
                  <a:pt x="63830" y="63588"/>
                </a:lnTo>
                <a:lnTo>
                  <a:pt x="60058" y="59842"/>
                </a:lnTo>
                <a:lnTo>
                  <a:pt x="51231" y="52362"/>
                </a:lnTo>
                <a:lnTo>
                  <a:pt x="42405" y="63588"/>
                </a:lnTo>
                <a:lnTo>
                  <a:pt x="33591" y="63588"/>
                </a:lnTo>
                <a:lnTo>
                  <a:pt x="32334" y="46126"/>
                </a:lnTo>
                <a:lnTo>
                  <a:pt x="61315" y="46126"/>
                </a:lnTo>
                <a:lnTo>
                  <a:pt x="63830" y="44881"/>
                </a:lnTo>
                <a:lnTo>
                  <a:pt x="65087" y="42392"/>
                </a:lnTo>
                <a:lnTo>
                  <a:pt x="66357" y="43637"/>
                </a:lnTo>
                <a:lnTo>
                  <a:pt x="69075" y="42392"/>
                </a:lnTo>
                <a:lnTo>
                  <a:pt x="91554" y="29921"/>
                </a:lnTo>
                <a:lnTo>
                  <a:pt x="97853" y="36156"/>
                </a:lnTo>
                <a:lnTo>
                  <a:pt x="99110" y="38646"/>
                </a:lnTo>
                <a:lnTo>
                  <a:pt x="105537" y="38722"/>
                </a:lnTo>
                <a:lnTo>
                  <a:pt x="108877" y="34594"/>
                </a:lnTo>
                <a:lnTo>
                  <a:pt x="108229" y="29921"/>
                </a:lnTo>
                <a:lnTo>
                  <a:pt x="107975" y="28130"/>
                </a:lnTo>
                <a:lnTo>
                  <a:pt x="101638" y="21196"/>
                </a:lnTo>
                <a:lnTo>
                  <a:pt x="105422" y="18707"/>
                </a:lnTo>
                <a:lnTo>
                  <a:pt x="107937" y="16205"/>
                </a:lnTo>
                <a:lnTo>
                  <a:pt x="108775" y="14960"/>
                </a:lnTo>
                <a:lnTo>
                  <a:pt x="110451" y="12471"/>
                </a:lnTo>
                <a:lnTo>
                  <a:pt x="114236" y="13716"/>
                </a:lnTo>
                <a:lnTo>
                  <a:pt x="116763" y="12471"/>
                </a:lnTo>
                <a:lnTo>
                  <a:pt x="118021" y="11226"/>
                </a:lnTo>
                <a:close/>
              </a:path>
              <a:path w="176529" h="82550">
                <a:moveTo>
                  <a:pt x="118884" y="52349"/>
                </a:moveTo>
                <a:lnTo>
                  <a:pt x="101638" y="44881"/>
                </a:lnTo>
                <a:lnTo>
                  <a:pt x="99110" y="49872"/>
                </a:lnTo>
                <a:lnTo>
                  <a:pt x="96596" y="53606"/>
                </a:lnTo>
                <a:lnTo>
                  <a:pt x="92811" y="58597"/>
                </a:lnTo>
                <a:lnTo>
                  <a:pt x="87769" y="56108"/>
                </a:lnTo>
                <a:lnTo>
                  <a:pt x="72656" y="53606"/>
                </a:lnTo>
                <a:lnTo>
                  <a:pt x="70129" y="56108"/>
                </a:lnTo>
                <a:lnTo>
                  <a:pt x="75171" y="58597"/>
                </a:lnTo>
                <a:lnTo>
                  <a:pt x="79959" y="62141"/>
                </a:lnTo>
                <a:lnTo>
                  <a:pt x="118884" y="52349"/>
                </a:lnTo>
                <a:close/>
              </a:path>
              <a:path w="176529" h="82550">
                <a:moveTo>
                  <a:pt x="175983" y="21196"/>
                </a:moveTo>
                <a:lnTo>
                  <a:pt x="154559" y="4991"/>
                </a:lnTo>
                <a:lnTo>
                  <a:pt x="145745" y="16205"/>
                </a:lnTo>
                <a:lnTo>
                  <a:pt x="118021" y="16205"/>
                </a:lnTo>
                <a:lnTo>
                  <a:pt x="120535" y="22440"/>
                </a:lnTo>
                <a:lnTo>
                  <a:pt x="147002" y="22440"/>
                </a:lnTo>
                <a:lnTo>
                  <a:pt x="145745" y="39890"/>
                </a:lnTo>
                <a:lnTo>
                  <a:pt x="120535" y="39890"/>
                </a:lnTo>
                <a:lnTo>
                  <a:pt x="123063" y="46126"/>
                </a:lnTo>
                <a:lnTo>
                  <a:pt x="143586" y="46126"/>
                </a:lnTo>
                <a:lnTo>
                  <a:pt x="167538" y="40093"/>
                </a:lnTo>
                <a:lnTo>
                  <a:pt x="168427" y="24930"/>
                </a:lnTo>
                <a:lnTo>
                  <a:pt x="172199" y="23685"/>
                </a:lnTo>
                <a:lnTo>
                  <a:pt x="174726" y="23685"/>
                </a:lnTo>
                <a:lnTo>
                  <a:pt x="175983" y="21196"/>
                </a:lnTo>
                <a:close/>
              </a:path>
            </a:pathLst>
          </a:custGeom>
          <a:solidFill>
            <a:srgbClr val="000000"/>
          </a:solidFill>
        </p:spPr>
        <p:txBody>
          <a:bodyPr wrap="square" lIns="0" tIns="0" rIns="0" bIns="0" rtlCol="0"/>
          <a:lstStyle/>
          <a:p/>
        </p:txBody>
      </p:sp>
      <p:pic>
        <p:nvPicPr>
          <p:cNvPr id="13" name="object 13"/>
          <p:cNvPicPr/>
          <p:nvPr/>
        </p:nvPicPr>
        <p:blipFill>
          <a:blip r:embed="rId3" cstate="print"/>
          <a:stretch>
            <a:fillRect/>
          </a:stretch>
        </p:blipFill>
        <p:spPr>
          <a:xfrm>
            <a:off x="8683534" y="115537"/>
            <a:ext cx="751028" cy="829619"/>
          </a:xfrm>
          <a:prstGeom prst="rect">
            <a:avLst/>
          </a:prstGeom>
        </p:spPr>
      </p:pic>
      <p:pic>
        <p:nvPicPr>
          <p:cNvPr id="14" name="图片 13"/>
          <p:cNvPicPr>
            <a:picLocks noChangeAspect="1"/>
          </p:cNvPicPr>
          <p:nvPr/>
        </p:nvPicPr>
        <p:blipFill>
          <a:blip r:embed="rId4"/>
          <a:stretch>
            <a:fillRect/>
          </a:stretch>
        </p:blipFill>
        <p:spPr>
          <a:xfrm>
            <a:off x="8686800" y="27305"/>
            <a:ext cx="3276600" cy="1006475"/>
          </a:xfrm>
          <a:prstGeom prst="rect">
            <a:avLst/>
          </a:prstGeom>
        </p:spPr>
      </p:pic>
      <p:pic>
        <p:nvPicPr>
          <p:cNvPr id="15" name="图片 14"/>
          <p:cNvPicPr>
            <a:picLocks noChangeAspect="1"/>
          </p:cNvPicPr>
          <p:nvPr/>
        </p:nvPicPr>
        <p:blipFill>
          <a:blip r:embed="rId5"/>
          <a:stretch>
            <a:fillRect/>
          </a:stretch>
        </p:blipFill>
        <p:spPr>
          <a:xfrm>
            <a:off x="8077200" y="76200"/>
            <a:ext cx="3949700" cy="8686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前置</a:t>
            </a:r>
            <a:r>
              <a:rPr lang="zh-CN" altLang="en-US" sz="3600" spc="-35" dirty="0">
                <a:latin typeface="Calibri" panose="020F0502020204030204" pitchFamily="34" charset="0"/>
                <a:ea typeface="Calibri" panose="020F0502020204030204" pitchFamily="34" charset="0"/>
                <a:cs typeface="Calibri" panose="020F0502020204030204" pitchFamily="34" charset="0"/>
              </a:rPr>
              <a:t>知识</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423150" y="2971800"/>
            <a:ext cx="3999230" cy="440690"/>
          </a:xfrm>
          <a:prstGeom prst="rect">
            <a:avLst/>
          </a:prstGeom>
          <a:noFill/>
        </p:spPr>
        <p:txBody>
          <a:bodyPr wrap="square" rtlCol="0">
            <a:noAutofit/>
          </a:bodyPr>
          <a:p>
            <a:pPr algn="ctr"/>
            <a:r>
              <a:rPr lang="zh-CN" altLang="en-US"/>
              <a:t>使用单独的</a:t>
            </a:r>
            <a:r>
              <a:rPr lang="en-US" altLang="zh-CN"/>
              <a:t>Encoder</a:t>
            </a:r>
            <a:r>
              <a:rPr lang="zh-CN" altLang="en-US"/>
              <a:t>或者</a:t>
            </a:r>
            <a:r>
              <a:rPr lang="en-US" altLang="zh-CN"/>
              <a:t>Decoder</a:t>
            </a:r>
            <a:r>
              <a:rPr lang="zh-CN" altLang="en-US"/>
              <a:t>结构？</a:t>
            </a:r>
            <a:endParaRPr lang="zh-CN" altLang="en-US"/>
          </a:p>
        </p:txBody>
      </p:sp>
      <p:pic>
        <p:nvPicPr>
          <p:cNvPr id="103" name="图片 102"/>
          <p:cNvPicPr/>
          <p:nvPr>
            <p:custDataLst>
              <p:tags r:id="rId1"/>
            </p:custDataLst>
          </p:nvPr>
        </p:nvPicPr>
        <p:blipFill>
          <a:blip r:embed="rId2"/>
          <a:stretch>
            <a:fillRect/>
          </a:stretch>
        </p:blipFill>
        <p:spPr>
          <a:xfrm>
            <a:off x="5334000" y="3657600"/>
            <a:ext cx="6715125" cy="3059430"/>
          </a:xfrm>
          <a:prstGeom prst="rect">
            <a:avLst/>
          </a:prstGeom>
          <a:noFill/>
          <a:ln w="9525">
            <a:noFill/>
          </a:ln>
        </p:spPr>
      </p:pic>
      <p:pic>
        <p:nvPicPr>
          <p:cNvPr id="102" name="图片 101"/>
          <p:cNvPicPr/>
          <p:nvPr>
            <p:custDataLst>
              <p:tags r:id="rId3"/>
            </p:custDataLst>
          </p:nvPr>
        </p:nvPicPr>
        <p:blipFill>
          <a:blip r:embed="rId4"/>
          <a:srcRect l="6481" t="4878" r="7407" b="7317"/>
          <a:stretch>
            <a:fillRect/>
          </a:stretch>
        </p:blipFill>
        <p:spPr>
          <a:xfrm>
            <a:off x="228600" y="1908810"/>
            <a:ext cx="7086600" cy="2743200"/>
          </a:xfrm>
          <a:prstGeom prst="rect">
            <a:avLst/>
          </a:prstGeom>
          <a:noFill/>
          <a:ln w="9525">
            <a:noFill/>
          </a:ln>
        </p:spPr>
      </p:pic>
      <p:sp>
        <p:nvSpPr>
          <p:cNvPr id="2" name="文本框 1"/>
          <p:cNvSpPr txBox="1"/>
          <p:nvPr>
            <p:custDataLst>
              <p:tags r:id="rId5"/>
            </p:custDataLst>
          </p:nvPr>
        </p:nvSpPr>
        <p:spPr>
          <a:xfrm>
            <a:off x="762000" y="5334000"/>
            <a:ext cx="4485005" cy="846455"/>
          </a:xfrm>
          <a:prstGeom prst="rect">
            <a:avLst/>
          </a:prstGeom>
          <a:noFill/>
        </p:spPr>
        <p:txBody>
          <a:bodyPr wrap="square" rtlCol="0">
            <a:noAutofit/>
          </a:bodyPr>
          <a:p>
            <a:pPr algn="ctr"/>
            <a:r>
              <a:rPr lang="zh-CN" altLang="en-US"/>
              <a:t>那么相同</a:t>
            </a:r>
            <a:r>
              <a:rPr lang="zh-CN" altLang="en-US"/>
              <a:t>的结构需要堆叠多少块</a:t>
            </a:r>
            <a:r>
              <a:rPr lang="zh-CN" altLang="en-US"/>
              <a:t>呢？</a:t>
            </a:r>
            <a:endParaRPr lang="zh-CN" altLang="en-US"/>
          </a:p>
          <a:p>
            <a:pPr algn="ctr"/>
            <a:r>
              <a:rPr lang="en-US" altLang="zh-CN"/>
              <a:t>GPT-2</a:t>
            </a:r>
            <a:r>
              <a:rPr lang="zh-CN" altLang="en-US"/>
              <a:t>由此分支</a:t>
            </a:r>
            <a:r>
              <a:rPr lang="zh-CN" altLang="en-US"/>
              <a:t>出了多个不同大小的</a:t>
            </a:r>
            <a:r>
              <a:rPr lang="en-US" altLang="zh-CN"/>
              <a:t>M</a:t>
            </a:r>
            <a:r>
              <a:rPr lang="en-US" altLang="zh-CN"/>
              <a:t>odel</a:t>
            </a:r>
            <a:endParaRPr lang="en-US" altLang="zh-CN"/>
          </a:p>
        </p:txBody>
      </p:sp>
      <p:sp>
        <p:nvSpPr>
          <p:cNvPr id="7" name="文本框 6"/>
          <p:cNvSpPr txBox="1"/>
          <p:nvPr>
            <p:custDataLst>
              <p:tags r:id="rId6"/>
            </p:custDataLst>
          </p:nvPr>
        </p:nvSpPr>
        <p:spPr>
          <a:xfrm>
            <a:off x="762000" y="1371600"/>
            <a:ext cx="10764520" cy="368300"/>
          </a:xfrm>
          <a:prstGeom prst="rect">
            <a:avLst/>
          </a:prstGeom>
          <a:noFill/>
        </p:spPr>
        <p:txBody>
          <a:bodyPr wrap="square" rtlCol="0">
            <a:spAutoFit/>
          </a:bodyPr>
          <a:p>
            <a:r>
              <a:rPr lang="zh-CN" altLang="en-US"/>
              <a:t>由前面的工作引发了</a:t>
            </a:r>
            <a:r>
              <a:rPr lang="zh-CN" altLang="en-US"/>
              <a:t>很多的思考，能不能采用部分结构来完成句子的生成</a:t>
            </a:r>
            <a:r>
              <a:rPr lang="zh-CN" altLang="en-US"/>
              <a:t>呢？</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811911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前置知识（语言模型</a:t>
            </a:r>
            <a:r>
              <a:rPr lang="zh-CN" altLang="en-US" sz="3600" spc="-35" dirty="0">
                <a:latin typeface="Calibri" panose="020F0502020204030204" pitchFamily="34" charset="0"/>
                <a:ea typeface="Calibri" panose="020F0502020204030204" pitchFamily="34" charset="0"/>
                <a:cs typeface="Calibri" panose="020F0502020204030204" pitchFamily="34" charset="0"/>
              </a:rPr>
              <a:t>表现为什么</a:t>
            </a:r>
            <a:r>
              <a:rPr lang="zh-CN" altLang="en-US" sz="3600" spc="-35" dirty="0">
                <a:latin typeface="Calibri" panose="020F0502020204030204" pitchFamily="34" charset="0"/>
                <a:ea typeface="Calibri" panose="020F0502020204030204" pitchFamily="34" charset="0"/>
                <a:cs typeface="Calibri" panose="020F0502020204030204" pitchFamily="34" charset="0"/>
              </a:rPr>
              <a:t>好？）</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482127c9fe1d410bbaaa407712464418"/>
          <p:cNvPicPr>
            <a:picLocks noChangeAspect="1"/>
          </p:cNvPicPr>
          <p:nvPr/>
        </p:nvPicPr>
        <p:blipFill>
          <a:blip r:embed="rId1"/>
          <a:stretch>
            <a:fillRect/>
          </a:stretch>
        </p:blipFill>
        <p:spPr>
          <a:xfrm>
            <a:off x="5257800" y="2362200"/>
            <a:ext cx="6832600" cy="2392045"/>
          </a:xfrm>
          <a:prstGeom prst="rect">
            <a:avLst/>
          </a:prstGeom>
        </p:spPr>
      </p:pic>
      <p:pic>
        <p:nvPicPr>
          <p:cNvPr id="8" name="图片 7" descr="a50141e0e66d4eef9248da4e3ba6a27c"/>
          <p:cNvPicPr>
            <a:picLocks noChangeAspect="1"/>
          </p:cNvPicPr>
          <p:nvPr/>
        </p:nvPicPr>
        <p:blipFill>
          <a:blip r:embed="rId2"/>
          <a:stretch>
            <a:fillRect/>
          </a:stretch>
        </p:blipFill>
        <p:spPr>
          <a:xfrm>
            <a:off x="304800" y="2438400"/>
            <a:ext cx="5297170" cy="1691005"/>
          </a:xfrm>
          <a:prstGeom prst="rect">
            <a:avLst/>
          </a:prstGeom>
        </p:spPr>
      </p:pic>
      <p:sp>
        <p:nvSpPr>
          <p:cNvPr id="9" name="文本框 8"/>
          <p:cNvSpPr txBox="1"/>
          <p:nvPr/>
        </p:nvSpPr>
        <p:spPr>
          <a:xfrm>
            <a:off x="699135" y="4876800"/>
            <a:ext cx="10595610" cy="922020"/>
          </a:xfrm>
          <a:prstGeom prst="rect">
            <a:avLst/>
          </a:prstGeom>
          <a:noFill/>
        </p:spPr>
        <p:txBody>
          <a:bodyPr wrap="square" rtlCol="0">
            <a:spAutoFit/>
          </a:bodyPr>
          <a:p>
            <a:r>
              <a:rPr lang="zh-CN" altLang="en-US"/>
              <a:t>这种模型之所以效果好是因为在每个新单词产生后，该单词就被添加在之前生成的单词序列后面，这个序列会成为模型下一步的新输入。这种机制叫做</a:t>
            </a:r>
            <a:r>
              <a:rPr lang="zh-CN" altLang="en-US" b="1"/>
              <a:t>自回归</a:t>
            </a:r>
            <a:r>
              <a:rPr lang="zh-CN" altLang="en-US"/>
              <a:t>（auto-regression），同时也是令 RNN 模型效果拔群的重要思想。</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811911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前置知识（语言模型</a:t>
            </a:r>
            <a:r>
              <a:rPr lang="zh-CN" altLang="en-US" sz="3600" spc="-35" dirty="0">
                <a:latin typeface="Calibri" panose="020F0502020204030204" pitchFamily="34" charset="0"/>
                <a:ea typeface="Calibri" panose="020F0502020204030204" pitchFamily="34" charset="0"/>
                <a:cs typeface="Calibri" panose="020F0502020204030204" pitchFamily="34" charset="0"/>
              </a:rPr>
              <a:t>表现为什么</a:t>
            </a:r>
            <a:r>
              <a:rPr lang="zh-CN" altLang="en-US" sz="3600" spc="-35" dirty="0">
                <a:latin typeface="Calibri" panose="020F0502020204030204" pitchFamily="34" charset="0"/>
                <a:ea typeface="Calibri" panose="020F0502020204030204" pitchFamily="34" charset="0"/>
                <a:cs typeface="Calibri" panose="020F0502020204030204" pitchFamily="34" charset="0"/>
              </a:rPr>
              <a:t>好？）</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p:nvPr>
            <p:custDataLst>
              <p:tags r:id="rId1"/>
            </p:custDataLst>
          </p:nvPr>
        </p:nvPicPr>
        <p:blipFill>
          <a:blip r:embed="rId2"/>
          <a:stretch>
            <a:fillRect/>
          </a:stretch>
        </p:blipFill>
        <p:spPr>
          <a:xfrm>
            <a:off x="816610" y="1447800"/>
            <a:ext cx="4745355" cy="2710815"/>
          </a:xfrm>
          <a:prstGeom prst="rect">
            <a:avLst/>
          </a:prstGeom>
          <a:noFill/>
          <a:ln w="9525">
            <a:noFill/>
          </a:ln>
        </p:spPr>
      </p:pic>
      <p:pic>
        <p:nvPicPr>
          <p:cNvPr id="106" name="图片 105"/>
          <p:cNvPicPr/>
          <p:nvPr>
            <p:custDataLst>
              <p:tags r:id="rId3"/>
            </p:custDataLst>
          </p:nvPr>
        </p:nvPicPr>
        <p:blipFill>
          <a:blip r:embed="rId4"/>
          <a:stretch>
            <a:fillRect/>
          </a:stretch>
        </p:blipFill>
        <p:spPr>
          <a:xfrm>
            <a:off x="5486400" y="1483360"/>
            <a:ext cx="4854575" cy="2675255"/>
          </a:xfrm>
          <a:prstGeom prst="rect">
            <a:avLst/>
          </a:prstGeom>
          <a:noFill/>
          <a:ln w="9525">
            <a:noFill/>
          </a:ln>
        </p:spPr>
      </p:pic>
      <p:pic>
        <p:nvPicPr>
          <p:cNvPr id="107" name="图片 106"/>
          <p:cNvPicPr/>
          <p:nvPr>
            <p:custDataLst>
              <p:tags r:id="rId5"/>
            </p:custDataLst>
          </p:nvPr>
        </p:nvPicPr>
        <p:blipFill>
          <a:blip r:embed="rId6"/>
          <a:stretch>
            <a:fillRect/>
          </a:stretch>
        </p:blipFill>
        <p:spPr>
          <a:xfrm>
            <a:off x="793115" y="4343400"/>
            <a:ext cx="7308215" cy="2186305"/>
          </a:xfrm>
          <a:prstGeom prst="rect">
            <a:avLst/>
          </a:prstGeom>
          <a:noFill/>
          <a:ln w="9525">
            <a:noFill/>
          </a:ln>
        </p:spPr>
      </p:pic>
      <p:sp>
        <p:nvSpPr>
          <p:cNvPr id="2" name="文本框 1"/>
          <p:cNvSpPr txBox="1"/>
          <p:nvPr/>
        </p:nvSpPr>
        <p:spPr>
          <a:xfrm>
            <a:off x="8100695" y="4406265"/>
            <a:ext cx="3985260" cy="2030095"/>
          </a:xfrm>
          <a:prstGeom prst="rect">
            <a:avLst/>
          </a:prstGeom>
          <a:noFill/>
        </p:spPr>
        <p:txBody>
          <a:bodyPr wrap="square" rtlCol="0">
            <a:spAutoFit/>
          </a:bodyPr>
          <a:p>
            <a:r>
              <a:rPr lang="zh-CN" altLang="en-US"/>
              <a:t>BERT 使用的自注意力（self-attention）模块和 GPT-2 使用的带掩模的自注意力（masked self-attention）模块很重要。普通的自注意力模块允许一个位置看到它右侧单词的信息（如下左图），而带掩模的自注意力模块则不允许这么做（如下右图）。</a:t>
            </a:r>
            <a:endParaRPr lang="zh-CN" altLang="en-US"/>
          </a:p>
        </p:txBody>
      </p:sp>
      <p:cxnSp>
        <p:nvCxnSpPr>
          <p:cNvPr id="5" name="直接箭头连接符 4"/>
          <p:cNvCxnSpPr>
            <a:endCxn id="7" idx="1"/>
          </p:cNvCxnSpPr>
          <p:nvPr/>
        </p:nvCxnSpPr>
        <p:spPr>
          <a:xfrm flipV="1">
            <a:off x="6976745" y="2803525"/>
            <a:ext cx="3364230" cy="15989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340975" y="2034540"/>
            <a:ext cx="1744345" cy="1537970"/>
          </a:xfrm>
          <a:prstGeom prst="rect">
            <a:avLst/>
          </a:prstGeom>
          <a:noFill/>
        </p:spPr>
        <p:txBody>
          <a:bodyPr wrap="square" rtlCol="0">
            <a:noAutofit/>
          </a:bodyPr>
          <a:p>
            <a:r>
              <a:rPr lang="zh-CN" altLang="en-US" b="1"/>
              <a:t>采用</a:t>
            </a:r>
            <a:r>
              <a:rPr lang="en-US" altLang="zh-CN" b="1"/>
              <a:t>Decoder-only</a:t>
            </a:r>
            <a:r>
              <a:rPr lang="zh-CN" altLang="en-US" b="1"/>
              <a:t>架构</a:t>
            </a:r>
            <a:r>
              <a:rPr lang="zh-CN" altLang="en-US"/>
              <a:t>打破了</a:t>
            </a:r>
            <a:r>
              <a:rPr lang="en-US" altLang="zh-CN"/>
              <a:t>token</a:t>
            </a:r>
            <a:r>
              <a:rPr lang="zh-CN" altLang="en-US"/>
              <a:t>限制。使得</a:t>
            </a:r>
            <a:r>
              <a:rPr lang="en-US" altLang="zh-CN"/>
              <a:t>token</a:t>
            </a:r>
            <a:r>
              <a:rPr lang="zh-CN" altLang="en-US"/>
              <a:t>从</a:t>
            </a:r>
            <a:r>
              <a:rPr lang="en-US" altLang="zh-CN"/>
              <a:t>512</a:t>
            </a:r>
            <a:r>
              <a:rPr lang="zh-CN" altLang="en-US"/>
              <a:t>能达到</a:t>
            </a:r>
            <a:r>
              <a:rPr lang="en-US" altLang="zh-CN"/>
              <a:t>4000</a:t>
            </a:r>
            <a:r>
              <a:rPr lang="zh-CN" altLang="en-US"/>
              <a:t>。</a:t>
            </a:r>
            <a:endParaRPr lang="zh-CN" altLang="en-US"/>
          </a:p>
        </p:txBody>
      </p:sp>
      <p:cxnSp>
        <p:nvCxnSpPr>
          <p:cNvPr id="10" name="直接箭头连接符 9"/>
          <p:cNvCxnSpPr/>
          <p:nvPr/>
        </p:nvCxnSpPr>
        <p:spPr>
          <a:xfrm flipV="1">
            <a:off x="10819130" y="3505200"/>
            <a:ext cx="382270" cy="9467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811911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前置知识</a:t>
            </a:r>
            <a:r>
              <a:rPr lang="en-US" altLang="zh-CN" sz="3600" spc="-35" dirty="0">
                <a:latin typeface="Calibri" panose="020F0502020204030204" pitchFamily="34" charset="0"/>
                <a:ea typeface="Calibri" panose="020F0502020204030204" pitchFamily="34" charset="0"/>
                <a:cs typeface="Calibri" panose="020F0502020204030204" pitchFamily="34" charset="0"/>
              </a:rPr>
              <a:t>-T</a:t>
            </a:r>
            <a:r>
              <a:rPr lang="en-US" altLang="zh-CN" sz="3600" spc="-35" dirty="0">
                <a:latin typeface="Calibri" panose="020F0502020204030204" pitchFamily="34" charset="0"/>
                <a:ea typeface="Calibri" panose="020F0502020204030204" pitchFamily="34" charset="0"/>
                <a:cs typeface="Calibri" panose="020F0502020204030204" pitchFamily="34" charset="0"/>
              </a:rPr>
              <a:t>oken</a:t>
            </a:r>
            <a:endParaRPr lang="en-US" altLang="zh-CN"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custDataLst>
              <p:tags r:id="rId1"/>
            </p:custDataLst>
          </p:nvPr>
        </p:nvPicPr>
        <p:blipFill>
          <a:blip r:embed="rId2"/>
          <a:stretch>
            <a:fillRect/>
          </a:stretch>
        </p:blipFill>
        <p:spPr>
          <a:xfrm>
            <a:off x="152400" y="1219200"/>
            <a:ext cx="8474075" cy="409765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152400" y="5257800"/>
            <a:ext cx="8418195" cy="74549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132080" y="6096000"/>
            <a:ext cx="8494395" cy="546100"/>
          </a:xfrm>
          <a:prstGeom prst="rect">
            <a:avLst/>
          </a:prstGeom>
        </p:spPr>
      </p:pic>
      <p:sp>
        <p:nvSpPr>
          <p:cNvPr id="11" name="文本框 10"/>
          <p:cNvSpPr txBox="1"/>
          <p:nvPr/>
        </p:nvSpPr>
        <p:spPr>
          <a:xfrm>
            <a:off x="8763000" y="2133600"/>
            <a:ext cx="3310255" cy="3415030"/>
          </a:xfrm>
          <a:prstGeom prst="rect">
            <a:avLst/>
          </a:prstGeom>
          <a:noFill/>
        </p:spPr>
        <p:txBody>
          <a:bodyPr wrap="square" rtlCol="0">
            <a:spAutoFit/>
          </a:bodyPr>
          <a:p>
            <a:pPr marL="285750" indent="-285750">
              <a:buFont typeface="Arial" panose="020B0604020202020204" pitchFamily="34" charset="0"/>
              <a:buChar char="•"/>
            </a:pPr>
            <a:r>
              <a:rPr lang="zh-CN" altLang="en-US"/>
              <a:t>分词模型自己</a:t>
            </a:r>
            <a:r>
              <a:rPr lang="zh-CN" altLang="en-US"/>
              <a:t>可以单独训练，我们可以训练专门用于医疗词汇的分词</a:t>
            </a:r>
            <a:r>
              <a:rPr lang="zh-CN" altLang="en-US"/>
              <a:t>模型；</a:t>
            </a:r>
            <a:endParaRPr lang="zh-CN" altLang="en-US"/>
          </a:p>
          <a:p>
            <a:pPr marL="285750" indent="-285750">
              <a:buFont typeface="Arial" panose="020B0604020202020204" pitchFamily="34" charset="0"/>
              <a:buChar char="•"/>
            </a:pPr>
            <a:r>
              <a:rPr lang="zh-CN" altLang="en-US"/>
              <a:t>训练方法多种多样：</a:t>
            </a:r>
            <a:r>
              <a:rPr lang="en-US" altLang="zh-CN"/>
              <a:t>SP</a:t>
            </a:r>
            <a:r>
              <a:rPr lang="zh-CN" altLang="en-US"/>
              <a:t>、</a:t>
            </a:r>
            <a:r>
              <a:rPr lang="en-US" altLang="zh-CN"/>
              <a:t>BPE</a:t>
            </a:r>
            <a:r>
              <a:rPr lang="zh-CN" altLang="en-US"/>
              <a:t>等；</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zh-CN" altLang="en-US"/>
              <a:t>英文模型与中文模型的区别上，一是预训练的语料来自不同语言，另外一个就是分词模型不一定涵盖你所需要的词汇分词</a:t>
            </a:r>
            <a:r>
              <a:rPr lang="zh-CN" altLang="en-US"/>
              <a:t>功能；</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811911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前置知识</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13435" y="1371600"/>
            <a:ext cx="5059045" cy="2058035"/>
          </a:xfrm>
          <a:prstGeom prst="rect">
            <a:avLst/>
          </a:prstGeom>
          <a:noFill/>
        </p:spPr>
        <p:txBody>
          <a:bodyPr wrap="square" rtlCol="0">
            <a:noAutofit/>
          </a:bodyPr>
          <a:p>
            <a:r>
              <a:rPr lang="zh-CN" altLang="en-US"/>
              <a:t>之后的大语言模型的设计中，</a:t>
            </a:r>
            <a:r>
              <a:rPr lang="en-US" altLang="zh-CN"/>
              <a:t>OpenAI</a:t>
            </a:r>
            <a:r>
              <a:rPr lang="zh-CN" altLang="en-US"/>
              <a:t>始终</a:t>
            </a:r>
            <a:r>
              <a:rPr lang="zh-CN" altLang="en-US"/>
              <a:t>遵循：</a:t>
            </a:r>
            <a:endParaRPr lang="zh-CN" altLang="en-US"/>
          </a:p>
          <a:p>
            <a:pPr marL="342900" indent="-342900">
              <a:buAutoNum type="arabicPeriod"/>
            </a:pPr>
            <a:r>
              <a:rPr lang="zh-CN" altLang="en-US"/>
              <a:t>自回归；</a:t>
            </a:r>
            <a:endParaRPr lang="zh-CN" altLang="en-US"/>
          </a:p>
          <a:p>
            <a:pPr marL="342900" indent="-342900">
              <a:buAutoNum type="arabicPeriod"/>
            </a:pPr>
            <a:r>
              <a:rPr lang="en-US" altLang="zh-CN"/>
              <a:t>Decoder-only</a:t>
            </a:r>
            <a:r>
              <a:rPr lang="zh-CN" altLang="en-US"/>
              <a:t>结构；</a:t>
            </a:r>
            <a:endParaRPr lang="zh-CN" altLang="en-US"/>
          </a:p>
          <a:p>
            <a:pPr marL="342900" indent="-342900">
              <a:buAutoNum type="arabicPeriod"/>
            </a:pPr>
            <a:r>
              <a:rPr lang="en-US" altLang="zh-CN"/>
              <a:t>(</a:t>
            </a:r>
            <a:r>
              <a:rPr lang="zh-CN" altLang="en-US"/>
              <a:t>新</a:t>
            </a:r>
            <a:r>
              <a:rPr lang="en-US" altLang="zh-CN"/>
              <a:t>)RLHF</a:t>
            </a:r>
            <a:r>
              <a:rPr lang="zh-CN" altLang="en-US"/>
              <a:t>训练，将</a:t>
            </a:r>
            <a:r>
              <a:rPr lang="en-US" altLang="zh-CN"/>
              <a:t>PPO</a:t>
            </a:r>
            <a:r>
              <a:rPr lang="zh-CN" altLang="en-US"/>
              <a:t>作为首要</a:t>
            </a:r>
            <a:r>
              <a:rPr lang="zh-CN" altLang="en-US"/>
              <a:t>选择；</a:t>
            </a:r>
            <a:endParaRPr lang="zh-CN" altLang="en-US"/>
          </a:p>
        </p:txBody>
      </p:sp>
      <p:sp>
        <p:nvSpPr>
          <p:cNvPr id="3" name="文本框 2"/>
          <p:cNvSpPr txBox="1"/>
          <p:nvPr>
            <p:custDataLst>
              <p:tags r:id="rId1"/>
            </p:custDataLst>
          </p:nvPr>
        </p:nvSpPr>
        <p:spPr>
          <a:xfrm>
            <a:off x="6248400" y="1371600"/>
            <a:ext cx="5461000" cy="1950720"/>
          </a:xfrm>
          <a:prstGeom prst="rect">
            <a:avLst/>
          </a:prstGeom>
          <a:noFill/>
        </p:spPr>
        <p:txBody>
          <a:bodyPr wrap="square" rtlCol="0">
            <a:noAutofit/>
          </a:bodyPr>
          <a:p>
            <a:r>
              <a:rPr lang="en-US"/>
              <a:t>OpenAI</a:t>
            </a:r>
            <a:r>
              <a:rPr lang="zh-CN" altLang="en-US"/>
              <a:t>为了训练大语言</a:t>
            </a:r>
            <a:r>
              <a:rPr lang="zh-CN" altLang="en-US"/>
              <a:t>模型：</a:t>
            </a:r>
            <a:endParaRPr lang="zh-CN" altLang="en-US"/>
          </a:p>
          <a:p>
            <a:pPr marL="342900" indent="-342900">
              <a:buAutoNum type="arabicPeriod"/>
            </a:pPr>
            <a:r>
              <a:rPr lang="zh-CN" altLang="en-US"/>
              <a:t>必须提高并行计算</a:t>
            </a:r>
            <a:r>
              <a:rPr lang="zh-CN" altLang="en-US"/>
              <a:t>能力；</a:t>
            </a:r>
            <a:endParaRPr lang="zh-CN" altLang="en-US"/>
          </a:p>
          <a:p>
            <a:pPr marL="342900" indent="-342900">
              <a:buAutoNum type="arabicPeriod"/>
            </a:pPr>
            <a:r>
              <a:rPr lang="zh-CN" altLang="en-US"/>
              <a:t>提高集群训练的</a:t>
            </a:r>
            <a:r>
              <a:rPr lang="zh-CN" altLang="en-US"/>
              <a:t>容错；</a:t>
            </a:r>
            <a:endParaRPr lang="zh-CN" altLang="en-US"/>
          </a:p>
          <a:p>
            <a:pPr marL="342900" indent="-342900">
              <a:buAutoNum type="arabicPeriod"/>
            </a:pPr>
            <a:r>
              <a:rPr lang="zh-CN" altLang="en-US"/>
              <a:t>提升继续训练</a:t>
            </a:r>
            <a:r>
              <a:rPr lang="zh-CN" altLang="en-US"/>
              <a:t>能力；</a:t>
            </a:r>
            <a:endParaRPr lang="zh-CN" altLang="en-US"/>
          </a:p>
          <a:p>
            <a:pPr marL="342900" indent="-342900">
              <a:buAutoNum type="arabicPeriod"/>
            </a:pPr>
            <a:r>
              <a:rPr lang="zh-CN" altLang="en-US"/>
              <a:t>提出多个专家模型以均衡不同任务模型和</a:t>
            </a:r>
            <a:r>
              <a:rPr lang="zh-CN" altLang="en-US"/>
              <a:t>数据；</a:t>
            </a:r>
            <a:endParaRPr lang="zh-CN" altLang="en-US"/>
          </a:p>
        </p:txBody>
      </p:sp>
      <p:sp>
        <p:nvSpPr>
          <p:cNvPr id="18" name="圆角矩形 17"/>
          <p:cNvSpPr/>
          <p:nvPr>
            <p:custDataLst>
              <p:tags r:id="rId2"/>
            </p:custDataLst>
          </p:nvPr>
        </p:nvSpPr>
        <p:spPr>
          <a:xfrm>
            <a:off x="762000" y="1295400"/>
            <a:ext cx="4932045" cy="1522095"/>
          </a:xfrm>
          <a:prstGeom prst="roundRect">
            <a:avLst/>
          </a:prstGeom>
          <a:noFill/>
          <a:ln w="28575"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custDataLst>
              <p:tags r:id="rId3"/>
            </p:custDataLst>
          </p:nvPr>
        </p:nvSpPr>
        <p:spPr>
          <a:xfrm>
            <a:off x="5943600" y="1295400"/>
            <a:ext cx="5600065" cy="1521460"/>
          </a:xfrm>
          <a:prstGeom prst="roundRect">
            <a:avLst/>
          </a:prstGeom>
          <a:noFill/>
          <a:ln w="28575"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9" name="表格 8"/>
          <p:cNvGraphicFramePr/>
          <p:nvPr>
            <p:custDataLst>
              <p:tags r:id="rId4"/>
            </p:custDataLst>
          </p:nvPr>
        </p:nvGraphicFramePr>
        <p:xfrm>
          <a:off x="1447800" y="3048000"/>
          <a:ext cx="9825990" cy="2792095"/>
        </p:xfrm>
        <a:graphic>
          <a:graphicData uri="http://schemas.openxmlformats.org/drawingml/2006/table">
            <a:tbl>
              <a:tblPr firstRow="1" bandRow="1">
                <a:tableStyleId>{5C22544A-7EE6-4342-B048-85BDC9FD1C3A}</a:tableStyleId>
              </a:tblPr>
              <a:tblGrid>
                <a:gridCol w="2708275"/>
                <a:gridCol w="1143000"/>
                <a:gridCol w="1539875"/>
                <a:gridCol w="2522855"/>
                <a:gridCol w="1911985"/>
              </a:tblGrid>
              <a:tr h="389890">
                <a:tc>
                  <a:txBody>
                    <a:bodyPr/>
                    <a:p>
                      <a:pPr>
                        <a:buNone/>
                      </a:pPr>
                      <a:endParaRPr lang="zh-CN" altLang="en-US"/>
                    </a:p>
                  </a:txBody>
                  <a:tcPr/>
                </a:tc>
                <a:tc>
                  <a:txBody>
                    <a:bodyPr/>
                    <a:p>
                      <a:pPr>
                        <a:buNone/>
                      </a:pPr>
                      <a:r>
                        <a:rPr lang="zh-CN" altLang="en-US"/>
                        <a:t>模型</a:t>
                      </a:r>
                      <a:r>
                        <a:rPr lang="zh-CN" altLang="en-US"/>
                        <a:t>参数</a:t>
                      </a:r>
                      <a:endParaRPr lang="zh-CN" altLang="en-US"/>
                    </a:p>
                  </a:txBody>
                  <a:tcPr/>
                </a:tc>
                <a:tc>
                  <a:txBody>
                    <a:bodyPr/>
                    <a:p>
                      <a:pPr>
                        <a:buNone/>
                      </a:pPr>
                      <a:r>
                        <a:rPr lang="zh-CN" altLang="en-US"/>
                        <a:t>建议</a:t>
                      </a:r>
                      <a:r>
                        <a:rPr lang="zh-CN" altLang="en-US"/>
                        <a:t>机器</a:t>
                      </a:r>
                      <a:endParaRPr lang="zh-CN" altLang="en-US"/>
                    </a:p>
                  </a:txBody>
                  <a:tcPr/>
                </a:tc>
                <a:tc>
                  <a:txBody>
                    <a:bodyPr/>
                    <a:p>
                      <a:pPr>
                        <a:buNone/>
                      </a:pPr>
                      <a:r>
                        <a:rPr lang="zh-CN" altLang="en-US"/>
                        <a:t>价格</a:t>
                      </a:r>
                      <a:endParaRPr lang="zh-CN" altLang="en-US"/>
                    </a:p>
                  </a:txBody>
                  <a:tcPr/>
                </a:tc>
                <a:tc>
                  <a:txBody>
                    <a:bodyPr/>
                    <a:p>
                      <a:pPr>
                        <a:buNone/>
                      </a:pPr>
                      <a:r>
                        <a:rPr lang="zh-CN" altLang="en-US"/>
                        <a:t>备注</a:t>
                      </a:r>
                      <a:endParaRPr lang="zh-CN" altLang="en-US"/>
                    </a:p>
                  </a:txBody>
                  <a:tcPr/>
                </a:tc>
              </a:tr>
              <a:tr h="408305">
                <a:tc>
                  <a:txBody>
                    <a:bodyPr/>
                    <a:p>
                      <a:pPr>
                        <a:buNone/>
                      </a:pPr>
                      <a:r>
                        <a:rPr lang="zh-CN" altLang="en-US"/>
                        <a:t>以</a:t>
                      </a:r>
                      <a:r>
                        <a:rPr lang="en-US" altLang="zh-CN"/>
                        <a:t>LLM</a:t>
                      </a:r>
                      <a:r>
                        <a:rPr lang="zh-CN" altLang="en-US"/>
                        <a:t>全参数训练情况</a:t>
                      </a:r>
                      <a:r>
                        <a:rPr lang="zh-CN" altLang="en-US"/>
                        <a:t>下</a:t>
                      </a:r>
                      <a:endParaRPr lang="zh-CN" altLang="en-US"/>
                    </a:p>
                  </a:txBody>
                  <a:tcPr/>
                </a:tc>
                <a:tc>
                  <a:txBody>
                    <a:bodyPr/>
                    <a:p>
                      <a:pPr>
                        <a:buNone/>
                      </a:pPr>
                      <a:r>
                        <a:rPr lang="en-US" altLang="zh-CN"/>
                        <a:t>13B</a:t>
                      </a:r>
                      <a:endParaRPr lang="en-US" altLang="zh-CN"/>
                    </a:p>
                  </a:txBody>
                  <a:tcPr/>
                </a:tc>
                <a:tc>
                  <a:txBody>
                    <a:bodyPr/>
                    <a:p>
                      <a:pPr>
                        <a:buNone/>
                      </a:pPr>
                      <a:r>
                        <a:rPr lang="en-US" altLang="zh-CN"/>
                        <a:t>4090</a:t>
                      </a:r>
                      <a:endParaRPr lang="en-US" altLang="zh-CN"/>
                    </a:p>
                  </a:txBody>
                  <a:tcPr/>
                </a:tc>
                <a:tc>
                  <a:txBody>
                    <a:bodyPr/>
                    <a:p>
                      <a:pPr>
                        <a:buNone/>
                      </a:pPr>
                      <a:r>
                        <a:rPr lang="zh-CN" altLang="en-US"/>
                        <a:t>一卡（</a:t>
                      </a:r>
                      <a:r>
                        <a:rPr lang="en-US" altLang="zh-CN"/>
                        <a:t>1*</a:t>
                      </a:r>
                      <a:r>
                        <a:rPr lang="zh-CN" altLang="en-US"/>
                        <a:t>）</a:t>
                      </a:r>
                      <a:r>
                        <a:rPr lang="en-US" altLang="zh-CN"/>
                        <a:t>1.2</a:t>
                      </a:r>
                      <a:r>
                        <a:rPr lang="zh-CN" altLang="en-US"/>
                        <a:t>万</a:t>
                      </a:r>
                      <a:r>
                        <a:rPr lang="en-US" altLang="zh-CN"/>
                        <a:t>-24GB</a:t>
                      </a:r>
                      <a:endParaRPr lang="en-US" altLang="zh-CN"/>
                    </a:p>
                  </a:txBody>
                  <a:tcPr/>
                </a:tc>
                <a:tc>
                  <a:txBody>
                    <a:bodyPr/>
                    <a:p>
                      <a:pPr>
                        <a:buNone/>
                      </a:pPr>
                      <a:endParaRPr lang="zh-CN" altLang="en-US"/>
                    </a:p>
                  </a:txBody>
                  <a:tcPr/>
                </a:tc>
              </a:tr>
              <a:tr h="398780">
                <a:tc>
                  <a:txBody>
                    <a:bodyPr/>
                    <a:p>
                      <a:pPr>
                        <a:buNone/>
                      </a:pPr>
                      <a:r>
                        <a:rPr lang="zh-CN" altLang="en-US">
                          <a:sym typeface="+mn-ea"/>
                        </a:rPr>
                        <a:t>以</a:t>
                      </a:r>
                      <a:r>
                        <a:rPr lang="en-US" altLang="zh-CN">
                          <a:sym typeface="+mn-ea"/>
                        </a:rPr>
                        <a:t>LLM</a:t>
                      </a:r>
                      <a:r>
                        <a:rPr lang="zh-CN" altLang="en-US">
                          <a:sym typeface="+mn-ea"/>
                        </a:rPr>
                        <a:t>全参数训练情况下</a:t>
                      </a:r>
                      <a:endParaRPr lang="zh-CN" altLang="en-US"/>
                    </a:p>
                  </a:txBody>
                  <a:tcPr/>
                </a:tc>
                <a:tc>
                  <a:txBody>
                    <a:bodyPr/>
                    <a:p>
                      <a:pPr>
                        <a:buNone/>
                      </a:pPr>
                      <a:r>
                        <a:rPr lang="en-US" altLang="zh-CN"/>
                        <a:t>40B</a:t>
                      </a:r>
                      <a:endParaRPr lang="en-US" altLang="zh-CN"/>
                    </a:p>
                  </a:txBody>
                  <a:tcPr/>
                </a:tc>
                <a:tc>
                  <a:txBody>
                    <a:bodyPr/>
                    <a:p>
                      <a:pPr>
                        <a:buNone/>
                      </a:pPr>
                      <a:r>
                        <a:rPr lang="en-US" altLang="zh-CN"/>
                        <a:t>A40</a:t>
                      </a:r>
                      <a:endParaRPr lang="en-US" altLang="zh-CN"/>
                    </a:p>
                  </a:txBody>
                  <a:tcPr/>
                </a:tc>
                <a:tc>
                  <a:txBody>
                    <a:bodyPr/>
                    <a:p>
                      <a:pPr>
                        <a:buNone/>
                      </a:pPr>
                      <a:r>
                        <a:rPr lang="zh-CN" altLang="en-US" b="0"/>
                        <a:t>一组（</a:t>
                      </a:r>
                      <a:r>
                        <a:rPr lang="en-US" altLang="zh-CN" b="0"/>
                        <a:t>8*</a:t>
                      </a:r>
                      <a:r>
                        <a:rPr lang="zh-CN" altLang="en-US" b="0"/>
                        <a:t>）</a:t>
                      </a:r>
                      <a:r>
                        <a:rPr lang="en-US" altLang="zh-CN" b="0"/>
                        <a:t>25</a:t>
                      </a:r>
                      <a:r>
                        <a:rPr lang="zh-CN" altLang="en-US" b="0"/>
                        <a:t>万</a:t>
                      </a:r>
                      <a:r>
                        <a:rPr lang="en-US" altLang="zh-CN" b="0"/>
                        <a:t>-48GB</a:t>
                      </a:r>
                      <a:endParaRPr lang="en-US" altLang="zh-CN" b="0"/>
                    </a:p>
                  </a:txBody>
                  <a:tcPr/>
                </a:tc>
                <a:tc>
                  <a:txBody>
                    <a:bodyPr/>
                    <a:p>
                      <a:pPr>
                        <a:buNone/>
                      </a:pPr>
                      <a:r>
                        <a:rPr lang="zh-CN" altLang="en-US"/>
                        <a:t>训练时长</a:t>
                      </a:r>
                      <a:r>
                        <a:rPr lang="en-US" altLang="zh-CN"/>
                        <a:t>4-5</a:t>
                      </a:r>
                      <a:r>
                        <a:rPr lang="zh-CN" altLang="en-US"/>
                        <a:t>天</a:t>
                      </a:r>
                      <a:endParaRPr lang="zh-CN" altLang="en-US"/>
                    </a:p>
                  </a:txBody>
                  <a:tcPr/>
                </a:tc>
              </a:tr>
              <a:tr h="398780">
                <a:tc>
                  <a:txBody>
                    <a:bodyPr/>
                    <a:p>
                      <a:pPr>
                        <a:buNone/>
                      </a:pPr>
                      <a:r>
                        <a:rPr lang="zh-CN" altLang="en-US">
                          <a:sym typeface="+mn-ea"/>
                        </a:rPr>
                        <a:t>以</a:t>
                      </a:r>
                      <a:r>
                        <a:rPr lang="en-US" altLang="zh-CN">
                          <a:sym typeface="+mn-ea"/>
                        </a:rPr>
                        <a:t>LLM</a:t>
                      </a:r>
                      <a:r>
                        <a:rPr lang="zh-CN" altLang="en-US">
                          <a:sym typeface="+mn-ea"/>
                        </a:rPr>
                        <a:t>全参数训练情况下</a:t>
                      </a:r>
                      <a:endParaRPr lang="zh-CN" altLang="en-US"/>
                    </a:p>
                  </a:txBody>
                  <a:tcPr/>
                </a:tc>
                <a:tc>
                  <a:txBody>
                    <a:bodyPr/>
                    <a:p>
                      <a:pPr>
                        <a:buNone/>
                      </a:pPr>
                      <a:r>
                        <a:rPr lang="en-US" altLang="zh-CN"/>
                        <a:t>65B</a:t>
                      </a:r>
                      <a:endParaRPr lang="en-US" altLang="zh-CN"/>
                    </a:p>
                  </a:txBody>
                  <a:tcPr/>
                </a:tc>
                <a:tc>
                  <a:txBody>
                    <a:bodyPr/>
                    <a:p>
                      <a:pPr>
                        <a:buNone/>
                      </a:pPr>
                      <a:r>
                        <a:rPr lang="en-US" altLang="zh-CN"/>
                        <a:t>H100</a:t>
                      </a:r>
                      <a:endParaRPr lang="en-US" altLang="zh-CN"/>
                    </a:p>
                  </a:txBody>
                  <a:tcPr/>
                </a:tc>
                <a:tc>
                  <a:txBody>
                    <a:bodyPr/>
                    <a:p>
                      <a:pPr>
                        <a:buNone/>
                      </a:pPr>
                      <a:r>
                        <a:rPr lang="zh-CN" altLang="en-US"/>
                        <a:t>一组（</a:t>
                      </a:r>
                      <a:r>
                        <a:rPr lang="en-US" altLang="zh-CN"/>
                        <a:t>4*</a:t>
                      </a:r>
                      <a:r>
                        <a:rPr lang="zh-CN" altLang="en-US"/>
                        <a:t>）</a:t>
                      </a:r>
                      <a:r>
                        <a:rPr lang="en-US" altLang="zh-CN"/>
                        <a:t>120</a:t>
                      </a:r>
                      <a:r>
                        <a:rPr lang="zh-CN" altLang="en-US"/>
                        <a:t>万</a:t>
                      </a:r>
                      <a:r>
                        <a:rPr lang="en-US" altLang="zh-CN"/>
                        <a:t>-80GB</a:t>
                      </a:r>
                      <a:endParaRPr lang="en-US" altLang="zh-CN"/>
                    </a:p>
                  </a:txBody>
                  <a:tcPr/>
                </a:tc>
                <a:tc>
                  <a:txBody>
                    <a:bodyPr/>
                    <a:p>
                      <a:pPr>
                        <a:buNone/>
                      </a:pPr>
                      <a:endParaRPr lang="zh-CN" altLang="en-US"/>
                    </a:p>
                  </a:txBody>
                  <a:tcPr/>
                </a:tc>
              </a:tr>
              <a:tr h="398780">
                <a:tc>
                  <a:txBody>
                    <a:bodyPr/>
                    <a:p>
                      <a:pPr>
                        <a:buNone/>
                      </a:pPr>
                      <a:endParaRPr lang="zh-CN" altLang="en-US"/>
                    </a:p>
                  </a:txBody>
                  <a:tcPr/>
                </a:tc>
                <a:tc>
                  <a:txBody>
                    <a:bodyPr/>
                    <a:p>
                      <a:pPr>
                        <a:buNone/>
                      </a:pPr>
                      <a:endParaRPr lang="en-US" altLang="zh-CN"/>
                    </a:p>
                  </a:txBody>
                  <a:tcPr/>
                </a:tc>
                <a:tc>
                  <a:txBody>
                    <a:bodyPr/>
                    <a:p>
                      <a:pPr>
                        <a:buNone/>
                      </a:pPr>
                      <a:r>
                        <a:rPr lang="en-US" altLang="zh-CN"/>
                        <a:t>A100</a:t>
                      </a:r>
                      <a:endParaRPr lang="en-US" altLang="zh-CN"/>
                    </a:p>
                  </a:txBody>
                  <a:tcPr/>
                </a:tc>
                <a:tc>
                  <a:txBody>
                    <a:bodyPr/>
                    <a:p>
                      <a:pPr>
                        <a:buNone/>
                      </a:pPr>
                      <a:r>
                        <a:rPr lang="zh-CN" altLang="en-US"/>
                        <a:t>一组（</a:t>
                      </a:r>
                      <a:r>
                        <a:rPr lang="en-US" altLang="zh-CN"/>
                        <a:t>4*</a:t>
                      </a:r>
                      <a:r>
                        <a:rPr lang="zh-CN" altLang="en-US"/>
                        <a:t>）</a:t>
                      </a:r>
                      <a:r>
                        <a:rPr lang="en-US" altLang="zh-CN"/>
                        <a:t>80</a:t>
                      </a:r>
                      <a:r>
                        <a:rPr lang="zh-CN" altLang="en-US"/>
                        <a:t>万</a:t>
                      </a:r>
                      <a:r>
                        <a:rPr lang="en-US" altLang="zh-CN"/>
                        <a:t>-80GB</a:t>
                      </a:r>
                      <a:endParaRPr lang="en-US" altLang="zh-CN"/>
                    </a:p>
                  </a:txBody>
                  <a:tcPr/>
                </a:tc>
                <a:tc>
                  <a:txBody>
                    <a:bodyPr/>
                    <a:p>
                      <a:pPr>
                        <a:buNone/>
                      </a:pPr>
                      <a:endParaRPr lang="zh-CN" altLang="en-US"/>
                    </a:p>
                  </a:txBody>
                  <a:tcPr/>
                </a:tc>
              </a:tr>
              <a:tr h="398780">
                <a:tc>
                  <a:txBody>
                    <a:bodyPr/>
                    <a:p>
                      <a:pPr>
                        <a:buNone/>
                      </a:pPr>
                      <a:endParaRPr lang="zh-CN" altLang="en-US"/>
                    </a:p>
                  </a:txBody>
                  <a:tcPr/>
                </a:tc>
                <a:tc>
                  <a:txBody>
                    <a:bodyPr/>
                    <a:p>
                      <a:pPr>
                        <a:buNone/>
                      </a:pPr>
                      <a:endParaRPr lang="en-US" altLang="zh-CN"/>
                    </a:p>
                  </a:txBody>
                  <a:tcPr/>
                </a:tc>
                <a:tc>
                  <a:txBody>
                    <a:bodyPr/>
                    <a:p>
                      <a:pPr>
                        <a:buNone/>
                      </a:pPr>
                      <a:r>
                        <a:rPr lang="en-US" altLang="zh-CN">
                          <a:sym typeface="+mn-ea"/>
                        </a:rPr>
                        <a:t>A100</a:t>
                      </a:r>
                      <a:endParaRPr lang="en-US" altLang="zh-CN"/>
                    </a:p>
                  </a:txBody>
                  <a:tcPr/>
                </a:tc>
                <a:tc>
                  <a:txBody>
                    <a:bodyPr/>
                    <a:p>
                      <a:pPr>
                        <a:buNone/>
                      </a:pPr>
                      <a:r>
                        <a:rPr lang="zh-CN" altLang="en-US">
                          <a:sym typeface="+mn-ea"/>
                        </a:rPr>
                        <a:t>一组（</a:t>
                      </a:r>
                      <a:r>
                        <a:rPr lang="en-US" altLang="zh-CN">
                          <a:sym typeface="+mn-ea"/>
                        </a:rPr>
                        <a:t>4*</a:t>
                      </a:r>
                      <a:r>
                        <a:rPr lang="zh-CN" altLang="en-US">
                          <a:sym typeface="+mn-ea"/>
                        </a:rPr>
                        <a:t>）</a:t>
                      </a:r>
                      <a:r>
                        <a:rPr lang="en-US" altLang="zh-CN">
                          <a:sym typeface="+mn-ea"/>
                        </a:rPr>
                        <a:t>24</a:t>
                      </a:r>
                      <a:r>
                        <a:rPr lang="zh-CN" altLang="en-US">
                          <a:sym typeface="+mn-ea"/>
                        </a:rPr>
                        <a:t>万</a:t>
                      </a:r>
                      <a:r>
                        <a:rPr lang="en-US" altLang="zh-CN">
                          <a:sym typeface="+mn-ea"/>
                        </a:rPr>
                        <a:t>-40GB</a:t>
                      </a:r>
                      <a:endParaRPr lang="en-US" altLang="zh-CN"/>
                    </a:p>
                  </a:txBody>
                  <a:tcPr/>
                </a:tc>
                <a:tc>
                  <a:txBody>
                    <a:bodyPr/>
                    <a:p>
                      <a:pPr>
                        <a:buNone/>
                      </a:pPr>
                      <a:endParaRPr lang="zh-CN" altLang="en-US"/>
                    </a:p>
                  </a:txBody>
                  <a:tcPr/>
                </a:tc>
              </a:tr>
              <a:tr h="398780">
                <a:tc>
                  <a:txBody>
                    <a:bodyPr/>
                    <a:p>
                      <a:pPr>
                        <a:buNone/>
                      </a:pPr>
                      <a:endParaRPr lang="zh-CN" altLang="en-US"/>
                    </a:p>
                  </a:txBody>
                  <a:tcPr/>
                </a:tc>
                <a:tc>
                  <a:txBody>
                    <a:bodyPr/>
                    <a:p>
                      <a:pPr>
                        <a:buNone/>
                      </a:pPr>
                      <a:endParaRPr lang="en-US" altLang="zh-CN"/>
                    </a:p>
                  </a:txBody>
                  <a:tcPr/>
                </a:tc>
                <a:tc>
                  <a:txBody>
                    <a:bodyPr/>
                    <a:p>
                      <a:pPr>
                        <a:buNone/>
                      </a:pPr>
                      <a:r>
                        <a:rPr lang="en-US" altLang="zh-CN"/>
                        <a:t>A800</a:t>
                      </a:r>
                      <a:endParaRPr lang="en-US" altLang="zh-CN"/>
                    </a:p>
                  </a:txBody>
                  <a:tcPr/>
                </a:tc>
                <a:tc>
                  <a:txBody>
                    <a:bodyPr/>
                    <a:p>
                      <a:pPr>
                        <a:buNone/>
                      </a:pPr>
                      <a:r>
                        <a:rPr lang="zh-CN" altLang="en-US"/>
                        <a:t>一组（</a:t>
                      </a:r>
                      <a:r>
                        <a:rPr lang="en-US" altLang="zh-CN"/>
                        <a:t>4*</a:t>
                      </a:r>
                      <a:r>
                        <a:rPr lang="zh-CN" altLang="en-US"/>
                        <a:t>）</a:t>
                      </a:r>
                      <a:r>
                        <a:rPr lang="en-US" altLang="zh-CN"/>
                        <a:t>100</a:t>
                      </a:r>
                      <a:r>
                        <a:rPr lang="zh-CN" altLang="en-US"/>
                        <a:t>万</a:t>
                      </a:r>
                      <a:r>
                        <a:rPr lang="en-US" altLang="zh-CN"/>
                        <a:t>-80GB</a:t>
                      </a:r>
                      <a:endParaRPr lang="en-US" altLang="zh-CN"/>
                    </a:p>
                  </a:txBody>
                  <a:tcPr/>
                </a:tc>
                <a:tc>
                  <a:txBody>
                    <a:bodyPr/>
                    <a:p>
                      <a:pPr>
                        <a:buNone/>
                      </a:pPr>
                      <a:endParaRPr lang="zh-CN" altLang="en-US"/>
                    </a:p>
                  </a:txBody>
                  <a:tcPr/>
                </a:tc>
              </a:tr>
            </a:tbl>
          </a:graphicData>
        </a:graphic>
      </p:graphicFrame>
      <p:sp>
        <p:nvSpPr>
          <p:cNvPr id="11" name="文本框 10"/>
          <p:cNvSpPr txBox="1"/>
          <p:nvPr/>
        </p:nvSpPr>
        <p:spPr>
          <a:xfrm>
            <a:off x="1460500" y="6057900"/>
            <a:ext cx="9817100" cy="645160"/>
          </a:xfrm>
          <a:prstGeom prst="rect">
            <a:avLst/>
          </a:prstGeom>
          <a:noFill/>
        </p:spPr>
        <p:txBody>
          <a:bodyPr wrap="square" rtlCol="0">
            <a:spAutoFit/>
          </a:bodyPr>
          <a:p>
            <a:r>
              <a:rPr lang="en-US" altLang="zh-CN"/>
              <a:t>*A</a:t>
            </a:r>
            <a:r>
              <a:rPr lang="zh-CN" altLang="en-US"/>
              <a:t>卡多为吃风巨兽，需要保持良好的散热通风，如背面三米空间，室温</a:t>
            </a:r>
            <a:r>
              <a:rPr lang="en-US" altLang="zh-CN"/>
              <a:t>20</a:t>
            </a:r>
            <a:r>
              <a:rPr lang="zh-CN" altLang="en-US"/>
              <a:t>度等；</a:t>
            </a:r>
            <a:endParaRPr lang="zh-CN" altLang="en-US"/>
          </a:p>
          <a:p>
            <a:r>
              <a:rPr lang="en-US" altLang="zh-CN"/>
              <a:t>*</a:t>
            </a:r>
            <a:r>
              <a:rPr lang="zh-CN" altLang="en-US"/>
              <a:t>最好的一套配置为</a:t>
            </a:r>
            <a:r>
              <a:rPr lang="en-US" altLang="zh-CN"/>
              <a:t>DGX-Station</a:t>
            </a:r>
            <a:r>
              <a:rPr lang="zh-CN" altLang="en-US"/>
              <a:t>（</a:t>
            </a:r>
            <a:r>
              <a:rPr lang="en-US" altLang="zh-CN"/>
              <a:t>A100*4</a:t>
            </a:r>
            <a:r>
              <a:rPr lang="zh-CN" altLang="en-US"/>
              <a:t>，</a:t>
            </a:r>
            <a:r>
              <a:rPr lang="en-US" altLang="zh-CN"/>
              <a:t>80GB</a:t>
            </a:r>
            <a:r>
              <a:rPr lang="zh-CN" altLang="en-US"/>
              <a:t>，搭载</a:t>
            </a:r>
            <a:r>
              <a:rPr lang="en-US" altLang="zh-CN"/>
              <a:t>nvlink switch</a:t>
            </a:r>
            <a:r>
              <a:rPr lang="zh-CN" altLang="en-US"/>
              <a:t>）</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622681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solidFill>
                  <a:schemeClr val="tx1"/>
                </a:solidFill>
                <a:latin typeface="Calibri" panose="020F0502020204030204" pitchFamily="34" charset="0"/>
                <a:ea typeface="Calibri" panose="020F0502020204030204" pitchFamily="34" charset="0"/>
                <a:cs typeface="Calibri" panose="020F0502020204030204" pitchFamily="34" charset="0"/>
              </a:rPr>
              <a:t>Prompt(</a:t>
            </a:r>
            <a:r>
              <a:rPr lang="zh-CN" altLang="en-US" sz="3600" spc="-35" dirty="0">
                <a:solidFill>
                  <a:schemeClr val="tx1"/>
                </a:solidFill>
                <a:latin typeface="Calibri" panose="020F0502020204030204" pitchFamily="34" charset="0"/>
                <a:ea typeface="Calibri" panose="020F0502020204030204" pitchFamily="34" charset="0"/>
                <a:cs typeface="Calibri" panose="020F0502020204030204" pitchFamily="34" charset="0"/>
              </a:rPr>
              <a:t>提示词</a:t>
            </a:r>
            <a:r>
              <a:rPr lang="en-US" altLang="zh-CN" sz="3600" spc="-35"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altLang="zh-CN" sz="3600" spc="-35" dirty="0">
                <a:latin typeface="Calibri" panose="020F0502020204030204" pitchFamily="34" charset="0"/>
                <a:ea typeface="Calibri" panose="020F0502020204030204" pitchFamily="34" charset="0"/>
                <a:cs typeface="Calibri" panose="020F0502020204030204" pitchFamily="34" charset="0"/>
              </a:rPr>
              <a:t>/</a:t>
            </a:r>
            <a:r>
              <a:rPr lang="zh-CN" altLang="en-US" sz="3600" spc="-35" dirty="0">
                <a:latin typeface="Calibri" panose="020F0502020204030204" pitchFamily="34" charset="0"/>
                <a:ea typeface="Calibri" panose="020F0502020204030204" pitchFamily="34" charset="0"/>
                <a:cs typeface="Calibri" panose="020F0502020204030204" pitchFamily="34" charset="0"/>
              </a:rPr>
              <a:t>知识库</a:t>
            </a:r>
            <a:r>
              <a:rPr lang="en-US" altLang="zh-CN" sz="3600" spc="-35" dirty="0">
                <a:latin typeface="Calibri" panose="020F0502020204030204" pitchFamily="34" charset="0"/>
                <a:ea typeface="Calibri" panose="020F0502020204030204" pitchFamily="34" charset="0"/>
                <a:cs typeface="Calibri" panose="020F0502020204030204" pitchFamily="34" charset="0"/>
              </a:rPr>
              <a:t>/</a:t>
            </a:r>
            <a:r>
              <a:rPr lang="zh-CN" altLang="en-US" sz="3600" spc="-35" dirty="0">
                <a:latin typeface="Calibri" panose="020F0502020204030204" pitchFamily="34" charset="0"/>
                <a:ea typeface="Calibri" panose="020F0502020204030204" pitchFamily="34" charset="0"/>
                <a:cs typeface="Calibri" panose="020F0502020204030204" pitchFamily="34" charset="0"/>
              </a:rPr>
              <a:t>微调？</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1"/>
            </p:custDataLst>
          </p:nvPr>
        </p:nvPicPr>
        <p:blipFill>
          <a:blip r:embed="rId2"/>
          <a:stretch>
            <a:fillRect/>
          </a:stretch>
        </p:blipFill>
        <p:spPr>
          <a:xfrm>
            <a:off x="609600" y="1266190"/>
            <a:ext cx="6224905" cy="1443355"/>
          </a:xfrm>
          <a:prstGeom prst="rect">
            <a:avLst/>
          </a:prstGeom>
        </p:spPr>
      </p:pic>
      <p:sp>
        <p:nvSpPr>
          <p:cNvPr id="9" name="B.说明文字"/>
          <p:cNvSpPr txBox="1"/>
          <p:nvPr>
            <p:custDataLst>
              <p:tags r:id="rId3"/>
            </p:custDataLst>
          </p:nvPr>
        </p:nvSpPr>
        <p:spPr>
          <a:xfrm>
            <a:off x="2895149" y="2666878"/>
            <a:ext cx="1786890" cy="40894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algn="ctr"/>
            <a:r>
              <a:rPr lang="en-US" altLang="zh-CN" sz="2000"/>
              <a:t>Prompt(</a:t>
            </a:r>
            <a:r>
              <a:rPr lang="zh-CN" altLang="en-US" sz="2000"/>
              <a:t>提示词</a:t>
            </a:r>
            <a:r>
              <a:rPr lang="en-US" altLang="zh-CN" sz="2000"/>
              <a:t>)</a:t>
            </a:r>
            <a:endParaRPr lang="en-US" altLang="zh-CN" sz="2000"/>
          </a:p>
        </p:txBody>
      </p:sp>
      <p:pic>
        <p:nvPicPr>
          <p:cNvPr id="10" name="图片 9"/>
          <p:cNvPicPr>
            <a:picLocks noChangeAspect="1"/>
          </p:cNvPicPr>
          <p:nvPr>
            <p:custDataLst>
              <p:tags r:id="rId4"/>
            </p:custDataLst>
          </p:nvPr>
        </p:nvPicPr>
        <p:blipFill>
          <a:blip r:embed="rId5"/>
          <a:stretch>
            <a:fillRect/>
          </a:stretch>
        </p:blipFill>
        <p:spPr>
          <a:xfrm>
            <a:off x="762000" y="3200400"/>
            <a:ext cx="5520690" cy="3520440"/>
          </a:xfrm>
          <a:prstGeom prst="rect">
            <a:avLst/>
          </a:prstGeom>
        </p:spPr>
      </p:pic>
      <p:sp>
        <p:nvSpPr>
          <p:cNvPr id="11" name="B.说明文字"/>
          <p:cNvSpPr txBox="1"/>
          <p:nvPr>
            <p:custDataLst>
              <p:tags r:id="rId6"/>
            </p:custDataLst>
          </p:nvPr>
        </p:nvSpPr>
        <p:spPr>
          <a:xfrm>
            <a:off x="2913564" y="6172078"/>
            <a:ext cx="2033270" cy="40894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algn="ctr"/>
            <a:r>
              <a:rPr lang="zh-CN" altLang="en-US" sz="2000"/>
              <a:t>知识库</a:t>
            </a:r>
            <a:r>
              <a:rPr lang="en-US" altLang="zh-CN" sz="2000"/>
              <a:t>(</a:t>
            </a:r>
            <a:r>
              <a:rPr lang="zh-CN" altLang="en-US" sz="2000"/>
              <a:t>向量检索</a:t>
            </a:r>
            <a:r>
              <a:rPr lang="en-US" altLang="zh-CN" sz="2000"/>
              <a:t>)</a:t>
            </a:r>
            <a:endParaRPr lang="en-US" altLang="zh-CN" sz="2000"/>
          </a:p>
        </p:txBody>
      </p:sp>
      <p:cxnSp>
        <p:nvCxnSpPr>
          <p:cNvPr id="7" name="直接连接符 6"/>
          <p:cNvCxnSpPr/>
          <p:nvPr>
            <p:custDataLst>
              <p:tags r:id="rId7"/>
            </p:custDataLst>
          </p:nvPr>
        </p:nvCxnSpPr>
        <p:spPr>
          <a:xfrm>
            <a:off x="6934200" y="1371600"/>
            <a:ext cx="15875" cy="52558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934200" y="1447800"/>
            <a:ext cx="5194300" cy="4523105"/>
          </a:xfrm>
          <a:prstGeom prst="rect">
            <a:avLst/>
          </a:prstGeom>
          <a:noFill/>
        </p:spPr>
        <p:txBody>
          <a:bodyPr wrap="square" rtlCol="0">
            <a:spAutoFit/>
          </a:bodyPr>
          <a:p>
            <a:r>
              <a:rPr lang="zh-CN" altLang="en-US"/>
              <a:t>基于</a:t>
            </a:r>
            <a:r>
              <a:rPr lang="zh-CN" altLang="en-US"/>
              <a:t>提示词：</a:t>
            </a:r>
            <a:endParaRPr lang="zh-CN" altLang="en-US"/>
          </a:p>
          <a:p>
            <a:pPr marL="285750" indent="-285750">
              <a:buFont typeface="Arial" panose="020B0604020202020204" pitchFamily="34" charset="0"/>
              <a:buChar char="•"/>
            </a:pPr>
            <a:r>
              <a:rPr lang="zh-CN" altLang="en-US"/>
              <a:t>怎么更好与大语言模型对话的工作，门槛</a:t>
            </a:r>
            <a:r>
              <a:rPr lang="zh-CN" altLang="en-US"/>
              <a:t>低；</a:t>
            </a:r>
            <a:endParaRPr lang="zh-CN" altLang="en-US"/>
          </a:p>
          <a:p>
            <a:pPr marL="285750" indent="-285750">
              <a:buFont typeface="Arial" panose="020B0604020202020204" pitchFamily="34" charset="0"/>
              <a:buChar char="•"/>
            </a:pPr>
            <a:r>
              <a:rPr lang="zh-CN" altLang="en-US"/>
              <a:t>通常需要模型有足够的参数才能听懂</a:t>
            </a:r>
            <a:r>
              <a:rPr lang="zh-CN" altLang="en-US"/>
              <a:t>指令；</a:t>
            </a:r>
            <a:endParaRPr lang="zh-CN" altLang="en-US"/>
          </a:p>
          <a:p>
            <a:pPr marL="285750" indent="-285750">
              <a:buFont typeface="Arial" panose="020B0604020202020204" pitchFamily="34" charset="0"/>
              <a:buChar char="•"/>
            </a:pPr>
            <a:r>
              <a:rPr lang="zh-CN" altLang="en-US"/>
              <a:t>多是需要使用闭源模型，如</a:t>
            </a:r>
            <a:r>
              <a:rPr lang="en-US" altLang="zh-CN"/>
              <a:t>ChatGPT</a:t>
            </a:r>
            <a:r>
              <a:rPr lang="zh-CN" altLang="en-US"/>
              <a:t>、</a:t>
            </a:r>
            <a:r>
              <a:rPr lang="en-US" altLang="zh-CN"/>
              <a:t>GPT4</a:t>
            </a:r>
            <a:r>
              <a:rPr lang="zh-CN" altLang="en-US"/>
              <a:t>等；</a:t>
            </a:r>
            <a:endParaRPr lang="zh-CN" altLang="en-US"/>
          </a:p>
          <a:p>
            <a:pPr marL="285750" indent="-285750">
              <a:buFont typeface="Arial" panose="020B0604020202020204" pitchFamily="34" charset="0"/>
              <a:buChar char="•"/>
            </a:pPr>
            <a:r>
              <a:rPr lang="zh-CN" altLang="en-US"/>
              <a:t>不产生训练或者微调费用，会产生调用</a:t>
            </a:r>
            <a:r>
              <a:rPr lang="zh-CN" altLang="en-US"/>
              <a:t>费用；</a:t>
            </a:r>
            <a:endParaRPr lang="zh-CN" altLang="en-US"/>
          </a:p>
          <a:p>
            <a:pPr marL="285750" indent="-285750">
              <a:buFont typeface="Arial" panose="020B0604020202020204" pitchFamily="34" charset="0"/>
              <a:buChar char="•"/>
            </a:pPr>
            <a:r>
              <a:rPr lang="zh-CN" altLang="en-US"/>
              <a:t>适用一般场景和大多数任务（如中英翻译</a:t>
            </a:r>
            <a:r>
              <a:rPr lang="zh-CN" altLang="en-US"/>
              <a:t>助手）；</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zh-CN" altLang="en-US"/>
              <a:t>基于向量</a:t>
            </a:r>
            <a:r>
              <a:rPr lang="zh-CN" altLang="en-US"/>
              <a:t>检索：</a:t>
            </a:r>
            <a:endParaRPr lang="zh-CN" altLang="en-US"/>
          </a:p>
          <a:p>
            <a:pPr marL="285750" indent="-285750">
              <a:buFont typeface="Arial" panose="020B0604020202020204" pitchFamily="34" charset="0"/>
              <a:buChar char="•"/>
            </a:pPr>
            <a:r>
              <a:rPr lang="zh-CN" altLang="en-US"/>
              <a:t>需要</a:t>
            </a:r>
            <a:r>
              <a:rPr lang="en-US" altLang="zh-CN"/>
              <a:t>Embedding</a:t>
            </a:r>
            <a:r>
              <a:rPr lang="zh-CN" altLang="en-US"/>
              <a:t>技术，收费的</a:t>
            </a:r>
            <a:r>
              <a:rPr lang="en-US" altLang="zh-CN"/>
              <a:t>Embedding</a:t>
            </a:r>
            <a:r>
              <a:rPr lang="zh-CN" altLang="en-US"/>
              <a:t>通常比免费的更好；</a:t>
            </a:r>
            <a:endParaRPr lang="zh-CN" altLang="en-US"/>
          </a:p>
          <a:p>
            <a:pPr marL="285750" indent="-285750">
              <a:buFont typeface="Arial" panose="020B0604020202020204" pitchFamily="34" charset="0"/>
              <a:buChar char="•"/>
            </a:pPr>
            <a:r>
              <a:rPr lang="zh-CN" altLang="en-US"/>
              <a:t>文档的</a:t>
            </a:r>
            <a:r>
              <a:rPr lang="en-US" altLang="zh-CN"/>
              <a:t>Embedding</a:t>
            </a:r>
            <a:r>
              <a:rPr lang="zh-CN" altLang="en-US"/>
              <a:t>有很多技巧，比如编码长度</a:t>
            </a:r>
            <a:r>
              <a:rPr lang="zh-CN" altLang="en-US"/>
              <a:t>等；</a:t>
            </a:r>
            <a:endParaRPr lang="zh-CN" altLang="en-US"/>
          </a:p>
          <a:p>
            <a:pPr marL="285750" indent="-285750">
              <a:buFont typeface="Arial" panose="020B0604020202020204" pitchFamily="34" charset="0"/>
              <a:buChar char="•"/>
            </a:pPr>
            <a:r>
              <a:rPr lang="zh-CN" altLang="en-US"/>
              <a:t>使用开源的</a:t>
            </a:r>
            <a:r>
              <a:rPr lang="en-US" altLang="zh-CN"/>
              <a:t>LLM</a:t>
            </a:r>
            <a:r>
              <a:rPr lang="zh-CN" altLang="en-US"/>
              <a:t>通常能满足任务</a:t>
            </a:r>
            <a:r>
              <a:rPr lang="zh-CN" altLang="en-US"/>
              <a:t>需求；</a:t>
            </a:r>
            <a:endParaRPr lang="zh-CN" altLang="en-US"/>
          </a:p>
          <a:p>
            <a:pPr marL="285750" indent="-285750">
              <a:buFont typeface="Arial" panose="020B0604020202020204" pitchFamily="34" charset="0"/>
              <a:buChar char="•"/>
            </a:pPr>
            <a:r>
              <a:rPr lang="zh-CN" altLang="en-US"/>
              <a:t>适用于特定场景下的文档检索与问答，对实时增长的知识比较</a:t>
            </a:r>
            <a:r>
              <a:rPr lang="zh-CN" altLang="en-US"/>
              <a:t>友好；</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622681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微调</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2"/>
          <a:stretch>
            <a:fillRect/>
          </a:stretch>
        </p:blipFill>
        <p:spPr>
          <a:xfrm>
            <a:off x="2611120" y="1279525"/>
            <a:ext cx="3262630" cy="554291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943600" y="1345565"/>
            <a:ext cx="2873375" cy="543623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8935720" y="1279525"/>
            <a:ext cx="3178175" cy="5542915"/>
          </a:xfrm>
          <a:prstGeom prst="rect">
            <a:avLst/>
          </a:prstGeom>
        </p:spPr>
      </p:pic>
      <p:cxnSp>
        <p:nvCxnSpPr>
          <p:cNvPr id="7" name="直接连接符 6"/>
          <p:cNvCxnSpPr/>
          <p:nvPr/>
        </p:nvCxnSpPr>
        <p:spPr>
          <a:xfrm>
            <a:off x="2438400" y="1266190"/>
            <a:ext cx="15875" cy="52558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28905" y="1372235"/>
            <a:ext cx="2183765" cy="2306955"/>
          </a:xfrm>
          <a:prstGeom prst="rect">
            <a:avLst/>
          </a:prstGeom>
          <a:noFill/>
        </p:spPr>
        <p:txBody>
          <a:bodyPr wrap="square" rtlCol="0">
            <a:spAutoFit/>
          </a:bodyPr>
          <a:p>
            <a:pPr marL="285750" indent="-285750">
              <a:buFont typeface="Arial" panose="020B0604020202020204" pitchFamily="34" charset="0"/>
              <a:buChar char="•"/>
            </a:pPr>
            <a:r>
              <a:rPr lang="zh-CN" altLang="en-US"/>
              <a:t>底座模型：经过预训练但是没有经过指令微调</a:t>
            </a:r>
            <a:r>
              <a:rPr lang="en-US" altLang="zh-CN"/>
              <a:t> (GPT4)</a:t>
            </a:r>
            <a:r>
              <a:rPr lang="zh-CN" altLang="en-US"/>
              <a:t>；</a:t>
            </a:r>
            <a:endParaRPr lang="zh-CN" altLang="en-US"/>
          </a:p>
          <a:p>
            <a:pPr marL="285750" indent="-285750">
              <a:buFont typeface="Arial" panose="020B0604020202020204" pitchFamily="34" charset="0"/>
              <a:buChar char="•"/>
            </a:pPr>
            <a:r>
              <a:rPr lang="en-US" altLang="zh-CN"/>
              <a:t>Chat</a:t>
            </a:r>
            <a:r>
              <a:rPr lang="zh-CN" altLang="en-US"/>
              <a:t>模型：经过指令微调，在对话任务上表现更好</a:t>
            </a:r>
            <a:r>
              <a:rPr lang="en-US" altLang="zh-CN"/>
              <a:t> (C</a:t>
            </a:r>
            <a:r>
              <a:rPr lang="en-US" altLang="zh-CN"/>
              <a:t>hatGPT)</a:t>
            </a:r>
            <a:r>
              <a:rPr lang="zh-CN" altLang="en-US"/>
              <a:t>；</a:t>
            </a:r>
            <a:endParaRPr lang="zh-CN" altLang="en-US"/>
          </a:p>
        </p:txBody>
      </p:sp>
      <p:pic>
        <p:nvPicPr>
          <p:cNvPr id="13" name="图片 12"/>
          <p:cNvPicPr>
            <a:picLocks noChangeAspect="1"/>
          </p:cNvPicPr>
          <p:nvPr>
            <p:custDataLst>
              <p:tags r:id="rId7"/>
            </p:custDataLst>
          </p:nvPr>
        </p:nvPicPr>
        <p:blipFill>
          <a:blip r:embed="rId8"/>
          <a:stretch>
            <a:fillRect/>
          </a:stretch>
        </p:blipFill>
        <p:spPr>
          <a:xfrm>
            <a:off x="816610" y="3657600"/>
            <a:ext cx="904875" cy="971550"/>
          </a:xfrm>
          <a:prstGeom prst="rect">
            <a:avLst/>
          </a:prstGeom>
        </p:spPr>
      </p:pic>
      <p:sp>
        <p:nvSpPr>
          <p:cNvPr id="14" name="文本框 13"/>
          <p:cNvSpPr txBox="1"/>
          <p:nvPr/>
        </p:nvSpPr>
        <p:spPr>
          <a:xfrm>
            <a:off x="228600" y="4653280"/>
            <a:ext cx="2174875" cy="275590"/>
          </a:xfrm>
          <a:prstGeom prst="rect">
            <a:avLst/>
          </a:prstGeom>
          <a:noFill/>
        </p:spPr>
        <p:txBody>
          <a:bodyPr wrap="square" rtlCol="0">
            <a:spAutoFit/>
          </a:bodyPr>
          <a:p>
            <a:r>
              <a:rPr lang="zh-CN" altLang="en-US" sz="1200"/>
              <a:t>大规模无标注数据做预训练</a:t>
            </a:r>
            <a:endParaRPr lang="zh-CN" altLang="en-US" sz="1200"/>
          </a:p>
        </p:txBody>
      </p:sp>
      <p:sp>
        <p:nvSpPr>
          <p:cNvPr id="15" name="右箭头 14"/>
          <p:cNvSpPr/>
          <p:nvPr>
            <p:custDataLst>
              <p:tags r:id="rId9"/>
            </p:custDataLst>
          </p:nvPr>
        </p:nvSpPr>
        <p:spPr>
          <a:xfrm rot="5400000">
            <a:off x="1036955" y="5061585"/>
            <a:ext cx="372110" cy="1549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330835" y="5486400"/>
            <a:ext cx="1779270" cy="762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底座模型</a:t>
            </a:r>
            <a:endParaRPr lang="zh-CN" altLang="en-US">
              <a:solidFill>
                <a:schemeClr val="tx1"/>
              </a:solidFill>
            </a:endParaRPr>
          </a:p>
        </p:txBody>
      </p:sp>
      <p:sp>
        <p:nvSpPr>
          <p:cNvPr id="17" name="右箭头 16"/>
          <p:cNvSpPr/>
          <p:nvPr>
            <p:custDataLst>
              <p:tags r:id="rId10"/>
            </p:custDataLst>
          </p:nvPr>
        </p:nvSpPr>
        <p:spPr>
          <a:xfrm>
            <a:off x="2174875" y="5791200"/>
            <a:ext cx="372110" cy="1549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UNIT_TABLE_BEAUTIFY" val="smartTable{ff43ff5f-5eed-482f-be9d-436060a8e41e}"/>
  <p:tag name="TABLE_ENDDRAG_ORIGIN_RECT" val="849*138"/>
  <p:tag name="TABLE_ENDDRAG_RECT" val="60*240*849*138"/>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UNIT_TABLE_BEAUTIFY" val="smartTable{5c5c6704-0ff6-41f0-96c5-ebdac73a1e56}"/>
  <p:tag name="TABLE_ENDDRAG_ORIGIN_RECT" val="347*248"/>
  <p:tag name="TABLE_ENDDRAG_RECT" val="64*222*347*248"/>
</p:tagLst>
</file>

<file path=ppt/tags/tag28.xml><?xml version="1.0" encoding="utf-8"?>
<p:tagLst xmlns:p="http://schemas.openxmlformats.org/presentationml/2006/main">
  <p:tag name="KSO_WM_UNIT_TABLE_BEAUTIFY" val="smartTable{5c6a6568-d200-45fb-9144-d9fafcb1e82a}"/>
  <p:tag name="TABLE_ENDDRAG_ORIGIN_RECT" val="512*231"/>
  <p:tag name="TABLE_ENDDRAG_RECT" val="432*222*512*231"/>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PP_MARK_KEY" val="abe841a8-2510-4ec0-b6c0-8cff59ff2b56"/>
  <p:tag name="COMMONDATA" val="eyJoZGlkIjoiYzVlY2Y0YzZkYWYzNzA2YzFkODE0ZTMyNGM0MmJjMmM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5264</Words>
  <Application>WPS 演示</Application>
  <PresentationFormat>宽屏</PresentationFormat>
  <Paragraphs>407</Paragraphs>
  <Slides>24</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宋体</vt:lpstr>
      <vt:lpstr>Wingdings</vt:lpstr>
      <vt:lpstr>Arial</vt:lpstr>
      <vt:lpstr>Georgia</vt:lpstr>
      <vt:lpstr>微软雅黑</vt:lpstr>
      <vt:lpstr>Arial Black</vt:lpstr>
      <vt:lpstr>Calibri</vt:lpstr>
      <vt:lpstr>Arial Unicode MS</vt:lpstr>
      <vt:lpstr>等线</vt:lpstr>
      <vt:lpstr>Tahoma</vt:lpstr>
      <vt:lpstr>Office Theme</vt:lpstr>
      <vt:lpstr>关于LLM的学习与实践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Zewei</dc:creator>
  <cp:lastModifiedBy>王荣胜</cp:lastModifiedBy>
  <cp:revision>614</cp:revision>
  <dcterms:created xsi:type="dcterms:W3CDTF">2022-11-05T07:14:00Z</dcterms:created>
  <dcterms:modified xsi:type="dcterms:W3CDTF">2023-07-12T08:18:08Z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2022-11-08T08:00:00Z</vt:filetime>
  </property>
  <property fmtid="{D5CDD505-2E9C-101B-9397-08002B2CF9AE}" pid="3" name="Creator">
    <vt:lpwstr>Microsoft® PowerPoint® 2019</vt:lpwstr>
  </property>
  <property fmtid="{D5CDD505-2E9C-101B-9397-08002B2CF9AE}" pid="4" name="LastSaved">
    <vt:filetime>2022-11-10T08:00:00Z</vt:filetime>
  </property>
  <property fmtid="{D5CDD505-2E9C-101B-9397-08002B2CF9AE}" pid="5" name="ICV">
    <vt:lpwstr>24CCD16D36E14A3EB31DEC83C7FE34C5</vt:lpwstr>
  </property>
  <property fmtid="{D5CDD505-2E9C-101B-9397-08002B2CF9AE}" pid="6" name="KSOProductBuildVer">
    <vt:lpwstr>2052-11.1.0.14309</vt:lpwstr>
  </property>
</Properties>
</file>